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3"/>
  </p:notesMasterIdLst>
  <p:handoutMasterIdLst>
    <p:handoutMasterId r:id="rId14"/>
  </p:handoutMasterIdLst>
  <p:sldIdLst>
    <p:sldId id="352" r:id="rId2"/>
    <p:sldId id="370" r:id="rId3"/>
    <p:sldId id="390" r:id="rId4"/>
    <p:sldId id="391" r:id="rId5"/>
    <p:sldId id="392" r:id="rId6"/>
    <p:sldId id="412" r:id="rId7"/>
    <p:sldId id="422" r:id="rId8"/>
    <p:sldId id="438" r:id="rId9"/>
    <p:sldId id="423" r:id="rId10"/>
    <p:sldId id="388" r:id="rId11"/>
    <p:sldId id="3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504" autoAdjust="0"/>
    <p:restoredTop sz="75973" autoAdjust="0"/>
  </p:normalViewPr>
  <p:slideViewPr>
    <p:cSldViewPr>
      <p:cViewPr varScale="1"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ECAF9-BCF4-1A41-B459-C3648852C27B}" type="datetimeFigureOut">
              <a:rPr lang="en-US" smtClean="0">
                <a:latin typeface="Times New Roman"/>
                <a:ea typeface="Times New Roman"/>
                <a:cs typeface="Times New Roman"/>
              </a:rPr>
              <a:pPr/>
              <a:t>2/27/2019</a:t>
            </a:fld>
            <a:endParaRPr lang="en-US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3D60F-E165-E844-B3E5-392F12D8DA92}" type="slidenum">
              <a:rPr lang="en-US" smtClean="0">
                <a:latin typeface="Times New Roman"/>
                <a:ea typeface="Times New Roman"/>
                <a:cs typeface="Times New Roman"/>
              </a:rPr>
              <a:pPr/>
              <a:t>‹#›</a:t>
            </a:fld>
            <a:endParaRPr lang="en-US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4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  <a:ea typeface="Times New Roman"/>
                <a:cs typeface="+mn-cs"/>
              </a:defRPr>
            </a:lvl1pPr>
          </a:lstStyle>
          <a:p>
            <a:pPr>
              <a:defRPr/>
            </a:pPr>
            <a:fld id="{DC2D6245-444A-5B4E-AF1F-6CE2477537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16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Times New Roman"/>
        <a:cs typeface="Times New Roman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Times New Roman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Times New Roman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Times New Roman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Times New Roman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25B2-FE37-C44F-BA8C-BF409064D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60A9-8A7C-4E4F-ACCF-C29634B1C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EEBCC-11C7-2E46-9DF6-86383A5919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65379-B9E6-014C-97D1-ACF572D592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F2D6F-E952-3F4D-991F-F05E64887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961F8-8861-1549-B3A4-B275E2949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187BF-F263-834B-BF2C-9BF1736B52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49512-6B27-854F-A025-60366996C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CB790C-8BF2-2145-9343-CA4A5F228F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>
              <a:defRPr/>
            </a:pPr>
            <a:fld id="{F2BF585E-BA54-C848-B455-7181EB88F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smtClean="0"/>
              <a:t>SHAA Convention 2019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Times New Roman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Times New Roman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mailto:dallinbailey@aubur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llinbailey@aubur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sites.psychology.uwa.edu.au/school/MRCDatabase/uwa_mrc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henounprojec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us.byu.edu/co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Assessment and Treatment of Abstract Words in Aphasia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971800"/>
            <a:ext cx="4404360" cy="19050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Dallin Bailey, PhD, CCC-SLP</a:t>
            </a:r>
          </a:p>
          <a:p>
            <a:pPr algn="ctr"/>
            <a:r>
              <a:rPr lang="en-US" sz="2400" dirty="0"/>
              <a:t>Assistant Professor</a:t>
            </a:r>
          </a:p>
          <a:p>
            <a:pPr algn="ctr"/>
            <a:r>
              <a:rPr lang="en-US" sz="2400" dirty="0"/>
              <a:t>Department of Communication Disorders</a:t>
            </a:r>
          </a:p>
          <a:p>
            <a:pPr algn="ctr"/>
            <a:r>
              <a:rPr lang="en-US" sz="2400" dirty="0"/>
              <a:t>Auburn University</a:t>
            </a:r>
          </a:p>
          <a:p>
            <a:pPr algn="ctr"/>
            <a:r>
              <a:rPr lang="en-US" sz="2400" dirty="0"/>
              <a:t>Auburn, AL</a:t>
            </a:r>
          </a:p>
          <a:p>
            <a:pPr algn="ctr"/>
            <a:r>
              <a:rPr lang="en-US" sz="2400" u="sng" dirty="0">
                <a:hlinkClick r:id="rId2"/>
              </a:rPr>
              <a:t>dallinbailey@auburn.edu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6027003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I have no relevant financial or nonfinancial relationship(s) within the products or services described, reviewed, evaluated or compared in this presentation.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623" y="6027003"/>
            <a:ext cx="2044977" cy="5442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9530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Scan code to download presentation.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Or send me an email.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53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Autofit/>
          </a:bodyPr>
          <a:lstStyle/>
          <a:p>
            <a:r>
              <a:rPr lang="en-US" sz="800" dirty="0"/>
              <a:t>Bailey, D. J. (2016). </a:t>
            </a:r>
            <a:r>
              <a:rPr lang="en-US" sz="800" i="1" dirty="0"/>
              <a:t>Development of an Aphasia Treatment Targeting Verbs with Low Concreteness.</a:t>
            </a:r>
            <a:r>
              <a:rPr lang="en-US" sz="800" dirty="0"/>
              <a:t> (PhD dissertation), The University of Utah, </a:t>
            </a:r>
          </a:p>
          <a:p>
            <a:r>
              <a:rPr lang="en-US" sz="800" dirty="0" err="1"/>
              <a:t>Barsalou</a:t>
            </a:r>
            <a:r>
              <a:rPr lang="en-US" sz="800" dirty="0"/>
              <a:t>, L. W. (1999). Perceptions of perceptual symbols. </a:t>
            </a:r>
            <a:r>
              <a:rPr lang="en-US" sz="800" i="1" dirty="0"/>
              <a:t>Behavioral and Brain Sciences, 22</a:t>
            </a:r>
            <a:r>
              <a:rPr lang="en-US" sz="800" dirty="0"/>
              <a:t>(04), 637-660. doi:10.1017/s0140525x99532147</a:t>
            </a:r>
          </a:p>
          <a:p>
            <a:r>
              <a:rPr lang="en-US" sz="800" dirty="0"/>
              <a:t>Bunker, L. D., Wright, S., &amp; </a:t>
            </a:r>
            <a:r>
              <a:rPr lang="en-US" sz="800" dirty="0" err="1"/>
              <a:t>Wambaugh</a:t>
            </a:r>
            <a:r>
              <a:rPr lang="en-US" sz="800" dirty="0"/>
              <a:t>, J. L. (2018). Language Changes Following Combined Aphasia and Apraxia of Speech Treatment. </a:t>
            </a:r>
            <a:r>
              <a:rPr lang="en-US" sz="800" i="1" dirty="0"/>
              <a:t>Am J Speech Lang </a:t>
            </a:r>
            <a:r>
              <a:rPr lang="en-US" sz="800" i="1" dirty="0" err="1"/>
              <a:t>Pathol</a:t>
            </a:r>
            <a:r>
              <a:rPr lang="en-US" sz="800" i="1" dirty="0"/>
              <a:t>, 27</a:t>
            </a:r>
            <a:r>
              <a:rPr lang="en-US" sz="800" dirty="0"/>
              <a:t>(1S), 323-335. doi:10.1044/2018_AJSLP-16-0193</a:t>
            </a:r>
          </a:p>
          <a:p>
            <a:r>
              <a:rPr lang="en-US" sz="800" dirty="0"/>
              <a:t>Edmonds, L. A. (2014). Tutorial for Verb Network Strengthening Treatment (</a:t>
            </a:r>
            <a:r>
              <a:rPr lang="en-US" sz="800" dirty="0" err="1"/>
              <a:t>VNeST</a:t>
            </a:r>
            <a:r>
              <a:rPr lang="en-US" sz="800" dirty="0"/>
              <a:t>): Detailed Description of the Treatment Protocol with Corresponding Theoretical Rationale. </a:t>
            </a:r>
            <a:r>
              <a:rPr lang="en-US" sz="800" i="1" dirty="0"/>
              <a:t>SIG 2 Perspectives on Neurophysiology and Neurogenic Speech and Language Disorders, 24</a:t>
            </a:r>
            <a:r>
              <a:rPr lang="en-US" sz="800" dirty="0"/>
              <a:t>, 78-88. doi:10.1044/nnsld24.3.78</a:t>
            </a:r>
          </a:p>
          <a:p>
            <a:r>
              <a:rPr lang="en-US" sz="800" dirty="0"/>
              <a:t>Edmonds, L. A., &amp; Babb, M. (2011). Effect of Verb Network Strengthening Treatment in Moderate-to-Severe Aphasia. </a:t>
            </a:r>
            <a:r>
              <a:rPr lang="en-US" sz="800" i="1" dirty="0"/>
              <a:t>American Journal of Speech-Language Pathology, 20</a:t>
            </a:r>
            <a:r>
              <a:rPr lang="en-US" sz="800" dirty="0"/>
              <a:t>(2), 131-145. </a:t>
            </a:r>
          </a:p>
          <a:p>
            <a:r>
              <a:rPr lang="en-US" sz="800" dirty="0" err="1"/>
              <a:t>Gierut</a:t>
            </a:r>
            <a:r>
              <a:rPr lang="en-US" sz="800" dirty="0"/>
              <a:t>, J. A. (2007). Phonological Complexity and Language Learnability. </a:t>
            </a:r>
            <a:r>
              <a:rPr lang="en-US" sz="800" i="1" dirty="0"/>
              <a:t>American Journal of Speech-Language Pathology, 16</a:t>
            </a:r>
            <a:r>
              <a:rPr lang="en-US" sz="800" dirty="0"/>
              <a:t>(1), 6. doi:10.1044/1058-0360(2007/003)</a:t>
            </a:r>
          </a:p>
          <a:p>
            <a:r>
              <a:rPr lang="en-US" sz="800" dirty="0"/>
              <a:t>Kiran, S. (2007). Complexity in the Treatment of Naming Deficits. </a:t>
            </a:r>
            <a:r>
              <a:rPr lang="en-US" sz="800" i="1" dirty="0"/>
              <a:t>American Journal of Speech-Language Pathology, 16</a:t>
            </a:r>
            <a:r>
              <a:rPr lang="en-US" sz="800" dirty="0"/>
              <a:t>(1), 18-29. doi:10.1044/1058-0360(2007/004)</a:t>
            </a:r>
          </a:p>
          <a:p>
            <a:r>
              <a:rPr lang="en-US" sz="800" dirty="0"/>
              <a:t>Kiran, S., Sandberg, C., &amp; Abbott, K. (2009). Treatment for lexical retrieval using abstract and concrete words in persons with aphasia: Effect of complexity. </a:t>
            </a:r>
            <a:r>
              <a:rPr lang="en-US" sz="800" i="1" dirty="0" err="1"/>
              <a:t>Aphasiology</a:t>
            </a:r>
            <a:r>
              <a:rPr lang="en-US" sz="800" i="1" dirty="0"/>
              <a:t>, 23</a:t>
            </a:r>
            <a:r>
              <a:rPr lang="en-US" sz="800" dirty="0"/>
              <a:t>(7), 835-853. doi:10.1080/02687030802588866</a:t>
            </a:r>
          </a:p>
          <a:p>
            <a:r>
              <a:rPr lang="en-US" sz="800" dirty="0" err="1"/>
              <a:t>Mastropieri</a:t>
            </a:r>
            <a:r>
              <a:rPr lang="en-US" sz="800" dirty="0"/>
              <a:t>, M. A., Scruggs, T. E., &amp; </a:t>
            </a:r>
            <a:r>
              <a:rPr lang="en-US" sz="800" dirty="0" err="1"/>
              <a:t>Mushinski</a:t>
            </a:r>
            <a:r>
              <a:rPr lang="en-US" sz="800" dirty="0"/>
              <a:t> </a:t>
            </a:r>
            <a:r>
              <a:rPr lang="en-US" sz="800" dirty="0" err="1"/>
              <a:t>Fulk</a:t>
            </a:r>
            <a:r>
              <a:rPr lang="en-US" sz="800" dirty="0"/>
              <a:t>, B. J. (1990). Teaching Abstract Vocabulary with the Keyword Method:: Effects on Recall and Comprehension. </a:t>
            </a:r>
            <a:r>
              <a:rPr lang="en-US" sz="800" i="1" dirty="0"/>
              <a:t>Journal of Learning Disabilities, 23</a:t>
            </a:r>
            <a:r>
              <a:rPr lang="en-US" sz="800" dirty="0"/>
              <a:t>(2), 92-96. doi:10.1177/002221949002300203</a:t>
            </a:r>
          </a:p>
          <a:p>
            <a:r>
              <a:rPr lang="en-US" sz="800" dirty="0"/>
              <a:t>McNeil, M. R., Doyle, P. J., Spencer, K., </a:t>
            </a:r>
            <a:r>
              <a:rPr lang="en-US" sz="800" dirty="0" err="1"/>
              <a:t>Goda</a:t>
            </a:r>
            <a:r>
              <a:rPr lang="en-US" sz="800" dirty="0"/>
              <a:t>, A. J., Flores, D., &amp; Small, S. L. (1998). Effects of training multiple form classes on acquisition, generalization and maintenance of word retrieval in a single subject. </a:t>
            </a:r>
            <a:r>
              <a:rPr lang="en-US" sz="800" i="1" dirty="0" err="1"/>
              <a:t>Aphasiology</a:t>
            </a:r>
            <a:r>
              <a:rPr lang="en-US" sz="800" i="1" dirty="0"/>
              <a:t>, 12</a:t>
            </a:r>
            <a:r>
              <a:rPr lang="en-US" sz="800" dirty="0"/>
              <a:t>(7-8), 575-585. doi:10.1080/02687039808249559</a:t>
            </a:r>
          </a:p>
          <a:p>
            <a:r>
              <a:rPr lang="en-US" sz="800" dirty="0"/>
              <a:t>McNeil, M. R., Doyle, P. J., Spencer, K. A., </a:t>
            </a:r>
            <a:r>
              <a:rPr lang="en-US" sz="800" dirty="0" err="1"/>
              <a:t>Goda</a:t>
            </a:r>
            <a:r>
              <a:rPr lang="en-US" sz="800" dirty="0"/>
              <a:t>, A. J., Flores, D., &amp; Small, S. L. (1997). A double-blind, placebo-controlled study of pharmacological and </a:t>
            </a:r>
            <a:r>
              <a:rPr lang="en-US" sz="800" dirty="0" err="1"/>
              <a:t>behavioural</a:t>
            </a:r>
            <a:r>
              <a:rPr lang="en-US" sz="800" dirty="0"/>
              <a:t> treatment of lexical-semantic deficits in aphasia. </a:t>
            </a:r>
            <a:r>
              <a:rPr lang="en-US" sz="800" i="1" dirty="0" err="1"/>
              <a:t>Aphasiology</a:t>
            </a:r>
            <a:r>
              <a:rPr lang="en-US" sz="800" i="1" dirty="0"/>
              <a:t>, 11</a:t>
            </a:r>
            <a:r>
              <a:rPr lang="en-US" sz="800" dirty="0"/>
              <a:t>(4-5), 385-400. doi:10.1080/02687039708248479</a:t>
            </a:r>
          </a:p>
          <a:p>
            <a:r>
              <a:rPr lang="en-US" sz="800" dirty="0"/>
              <a:t>McNeil, M. R., Small, S. L., Masterson, R. J., &amp; </a:t>
            </a:r>
            <a:r>
              <a:rPr lang="en-US" sz="800" dirty="0" err="1"/>
              <a:t>Fossett</a:t>
            </a:r>
            <a:r>
              <a:rPr lang="en-US" sz="800" dirty="0"/>
              <a:t>, T. R. D. (1995). Behavioral and Pharmacological Treatment of Lexical-Semantic Deficits in a Single Patient with Primary Progressive Aphasia. </a:t>
            </a:r>
            <a:r>
              <a:rPr lang="en-US" sz="800" i="1" dirty="0"/>
              <a:t>American Journal of Speech-Language Pathology, 4</a:t>
            </a:r>
            <a:r>
              <a:rPr lang="en-US" sz="800" dirty="0"/>
              <a:t>. </a:t>
            </a:r>
          </a:p>
          <a:p>
            <a:r>
              <a:rPr lang="en-US" sz="800" dirty="0" err="1"/>
              <a:t>Mestres-Misse</a:t>
            </a:r>
            <a:r>
              <a:rPr lang="en-US" sz="800" dirty="0"/>
              <a:t>, A., </a:t>
            </a:r>
            <a:r>
              <a:rPr lang="en-US" sz="800" dirty="0" err="1"/>
              <a:t>Munte</a:t>
            </a:r>
            <a:r>
              <a:rPr lang="en-US" sz="800" dirty="0"/>
              <a:t>, T. F., &amp; Rodriguez-</a:t>
            </a:r>
            <a:r>
              <a:rPr lang="en-US" sz="800" dirty="0" err="1"/>
              <a:t>Fornells</a:t>
            </a:r>
            <a:r>
              <a:rPr lang="en-US" sz="800" dirty="0"/>
              <a:t>, A. (2014). Mapping concrete and abstract meanings to new words using verbal contexts. </a:t>
            </a:r>
            <a:r>
              <a:rPr lang="en-US" sz="800" i="1" dirty="0"/>
              <a:t>Second Language Research, 30</a:t>
            </a:r>
            <a:r>
              <a:rPr lang="en-US" sz="800" dirty="0"/>
              <a:t>(2), 191-223. doi:10.1177/0267658313512668</a:t>
            </a:r>
          </a:p>
          <a:p>
            <a:r>
              <a:rPr lang="en-US" sz="800" dirty="0"/>
              <a:t>Newton, P. K., &amp; Barry, C. (1997). Concreteness Effects in Word Production but Not Word Comprehension in Deep Dyslexia. </a:t>
            </a:r>
            <a:r>
              <a:rPr lang="en-US" sz="800" i="1" dirty="0"/>
              <a:t>Cognitive Neuropsychology, 14</a:t>
            </a:r>
            <a:r>
              <a:rPr lang="en-US" sz="800" dirty="0"/>
              <a:t>(4), 481-509. doi:10.1080/026432997381457</a:t>
            </a:r>
          </a:p>
          <a:p>
            <a:r>
              <a:rPr lang="en-US" sz="800" dirty="0" err="1"/>
              <a:t>Paivio</a:t>
            </a:r>
            <a:r>
              <a:rPr lang="en-US" sz="800" dirty="0"/>
              <a:t>, A., &amp; </a:t>
            </a:r>
            <a:r>
              <a:rPr lang="en-US" sz="800" dirty="0" err="1"/>
              <a:t>Csapo</a:t>
            </a:r>
            <a:r>
              <a:rPr lang="en-US" sz="800" dirty="0"/>
              <a:t>, K. (1973). Picture superiority in free recall: Imagery or dual coding? </a:t>
            </a:r>
            <a:r>
              <a:rPr lang="en-US" sz="800" i="1" dirty="0" err="1"/>
              <a:t>Cogn</a:t>
            </a:r>
            <a:r>
              <a:rPr lang="en-US" sz="800" i="1" dirty="0"/>
              <a:t> </a:t>
            </a:r>
            <a:r>
              <a:rPr lang="en-US" sz="800" i="1" dirty="0" err="1"/>
              <a:t>Psychol</a:t>
            </a:r>
            <a:r>
              <a:rPr lang="en-US" sz="800" i="1" dirty="0"/>
              <a:t>, 5</a:t>
            </a:r>
            <a:r>
              <a:rPr lang="en-US" sz="800" dirty="0"/>
              <a:t>(2), 176-206. doi:10.1016/0010-0285(73)90032-7</a:t>
            </a:r>
          </a:p>
          <a:p>
            <a:r>
              <a:rPr lang="en-US" sz="800" dirty="0"/>
              <a:t>Sandberg, C. W., &amp; Kiran, S. (2014a). Analysis of abstract and concrete word processing in persons with aphasia and age-matched neurologically healthy adults using fMRI. </a:t>
            </a:r>
            <a:r>
              <a:rPr lang="en-US" sz="800" i="1" dirty="0" err="1"/>
              <a:t>Neurocase</a:t>
            </a:r>
            <a:r>
              <a:rPr lang="en-US" sz="800" i="1" dirty="0"/>
              <a:t>, 20</a:t>
            </a:r>
            <a:r>
              <a:rPr lang="en-US" sz="800" dirty="0"/>
              <a:t>(4), 361-388. doi:10.1080/13554794.2013.770881</a:t>
            </a:r>
          </a:p>
          <a:p>
            <a:r>
              <a:rPr lang="en-US" sz="800" dirty="0"/>
              <a:t>Sandberg, C. W., &amp; Kiran, S. (2014b). How justice can affect jury: Training abstract words promotes </a:t>
            </a:r>
            <a:r>
              <a:rPr lang="en-US" sz="800" dirty="0" err="1"/>
              <a:t>generalisation</a:t>
            </a:r>
            <a:r>
              <a:rPr lang="en-US" sz="800" dirty="0"/>
              <a:t> to concrete words in patients with aphasia. </a:t>
            </a:r>
            <a:r>
              <a:rPr lang="en-US" sz="800" i="1" dirty="0"/>
              <a:t>Neuropsychological Rehabilitation, 24</a:t>
            </a:r>
            <a:r>
              <a:rPr lang="en-US" sz="800" dirty="0"/>
              <a:t>(5), 738-769. doi:10.1080/09602011.2014.899504</a:t>
            </a:r>
          </a:p>
          <a:p>
            <a:r>
              <a:rPr lang="en-US" sz="800" dirty="0"/>
              <a:t>Thompson, C. K., Shapiro, L. P., Kiran, S., &amp; </a:t>
            </a:r>
            <a:r>
              <a:rPr lang="en-US" sz="800" dirty="0" err="1"/>
              <a:t>Sobecks</a:t>
            </a:r>
            <a:r>
              <a:rPr lang="en-US" sz="800" dirty="0"/>
              <a:t>, J. (2003). The role of syntactic complexity in treatment of sentence deficits in </a:t>
            </a:r>
            <a:r>
              <a:rPr lang="en-US" sz="800" dirty="0" err="1"/>
              <a:t>agrammatic</a:t>
            </a:r>
            <a:r>
              <a:rPr lang="en-US" sz="800" dirty="0"/>
              <a:t> aphasia: the complexity account of treatment efficacy (CATE). </a:t>
            </a:r>
            <a:r>
              <a:rPr lang="en-US" sz="800" i="1" dirty="0"/>
              <a:t>Journal of Speech, Language &amp; Hearing Research, 46</a:t>
            </a:r>
            <a:r>
              <a:rPr lang="en-US" sz="800" dirty="0"/>
              <a:t>(3), 591-607. doi:10.1044/1092-4388(2003/047)</a:t>
            </a:r>
          </a:p>
          <a:p>
            <a:r>
              <a:rPr lang="en-US" sz="800" dirty="0" err="1"/>
              <a:t>Wambaugh</a:t>
            </a:r>
            <a:r>
              <a:rPr lang="en-US" sz="800" dirty="0"/>
              <a:t>, J. L., &amp; Ferguson, M. (2007). Application of semantic feature analysis to retrieval of action names in aphasia. </a:t>
            </a:r>
            <a:r>
              <a:rPr lang="en-US" sz="800" i="1" dirty="0"/>
              <a:t>J </a:t>
            </a:r>
            <a:r>
              <a:rPr lang="en-US" sz="800" i="1" dirty="0" err="1"/>
              <a:t>Rehabil</a:t>
            </a:r>
            <a:r>
              <a:rPr lang="en-US" sz="800" i="1" dirty="0"/>
              <a:t> Res Dev, 44</a:t>
            </a:r>
            <a:r>
              <a:rPr lang="en-US" sz="800" dirty="0"/>
              <a:t>(3), 381-394. </a:t>
            </a:r>
          </a:p>
          <a:p>
            <a:r>
              <a:rPr lang="en-US" sz="800" dirty="0" err="1"/>
              <a:t>Wambaugh</a:t>
            </a:r>
            <a:r>
              <a:rPr lang="en-US" sz="800" dirty="0"/>
              <a:t>, J. L., </a:t>
            </a:r>
            <a:r>
              <a:rPr lang="en-US" sz="800" dirty="0" err="1"/>
              <a:t>Mauszycki</a:t>
            </a:r>
            <a:r>
              <a:rPr lang="en-US" sz="800" dirty="0"/>
              <a:t>, S., &amp; Wright, S. (2014). Semantic feature analysis: Application to confrontation naming of actions in aphasia. </a:t>
            </a:r>
            <a:r>
              <a:rPr lang="en-US" sz="800" i="1" dirty="0" err="1"/>
              <a:t>Aphasiology</a:t>
            </a:r>
            <a:r>
              <a:rPr lang="en-US" sz="800" i="1" dirty="0"/>
              <a:t>, 28</a:t>
            </a:r>
            <a:r>
              <a:rPr lang="en-US" sz="800" dirty="0"/>
              <a:t>(1), 1-24. doi:10.1080/02687038.2013.845739</a:t>
            </a:r>
          </a:p>
          <a:p>
            <a:r>
              <a:rPr lang="en-US" sz="800" dirty="0" err="1"/>
              <a:t>Wambaugh</a:t>
            </a:r>
            <a:r>
              <a:rPr lang="en-US" sz="800" dirty="0"/>
              <a:t>, J. L., Nessler, C., &amp; Wright, S. (2013). Modified response elaboration training: application to procedural discourse and personal recounts. </a:t>
            </a:r>
            <a:r>
              <a:rPr lang="en-US" sz="800" i="1" dirty="0"/>
              <a:t>Am J Speech Lang </a:t>
            </a:r>
            <a:r>
              <a:rPr lang="en-US" sz="800" i="1" dirty="0" err="1"/>
              <a:t>Pathol</a:t>
            </a:r>
            <a:r>
              <a:rPr lang="en-US" sz="800" i="1" dirty="0"/>
              <a:t>, 22</a:t>
            </a:r>
            <a:r>
              <a:rPr lang="en-US" sz="800" dirty="0"/>
              <a:t>(2), S409-425. doi:10.1044/1058-0360(2013/12-0063)</a:t>
            </a:r>
          </a:p>
          <a:p>
            <a:r>
              <a:rPr lang="en-US" sz="800" dirty="0" err="1"/>
              <a:t>Wambaugh</a:t>
            </a:r>
            <a:r>
              <a:rPr lang="en-US" sz="800" dirty="0"/>
              <a:t>, J. L., Wright, S., </a:t>
            </a:r>
            <a:r>
              <a:rPr lang="en-US" sz="800" dirty="0" err="1"/>
              <a:t>Mauszycki</a:t>
            </a:r>
            <a:r>
              <a:rPr lang="en-US" sz="800" dirty="0"/>
              <a:t>, S. C., Nessler, C., &amp; Bailey, D. J. (2018). Combined aphasia and apraxia of speech treatment (CAAST): Systematic replications in the development of a novel treatment. </a:t>
            </a:r>
            <a:r>
              <a:rPr lang="en-US" sz="800" i="1" dirty="0"/>
              <a:t>International Journal of Speech-Language Pathology</a:t>
            </a:r>
            <a:r>
              <a:rPr lang="en-US" sz="800" dirty="0"/>
              <a:t>, 1-15. doi:10.1080/17549507.2016.1267262</a:t>
            </a:r>
          </a:p>
          <a:p>
            <a:r>
              <a:rPr lang="en-US" sz="800" dirty="0" err="1"/>
              <a:t>Wambaugh</a:t>
            </a:r>
            <a:r>
              <a:rPr lang="en-US" sz="800" dirty="0"/>
              <a:t>, J. L., Wright, S., Nessler, C., &amp; </a:t>
            </a:r>
            <a:r>
              <a:rPr lang="en-US" sz="800" dirty="0" err="1"/>
              <a:t>Mauszycki</a:t>
            </a:r>
            <a:r>
              <a:rPr lang="en-US" sz="800" dirty="0"/>
              <a:t>, S. C. (2014). Combined Aphasia and Apraxia of Speech Treatment (CAAST): effects of a novel therapy. </a:t>
            </a:r>
            <a:r>
              <a:rPr lang="en-US" sz="800" i="1" dirty="0"/>
              <a:t>Journal of Speech, Language &amp; Hearing Research, 57</a:t>
            </a:r>
            <a:r>
              <a:rPr lang="en-US" sz="800" dirty="0"/>
              <a:t>(6), 2191-2207. </a:t>
            </a:r>
            <a:r>
              <a:rPr lang="en-US" sz="800" dirty="0" smtClean="0"/>
              <a:t>doi:10.1044/2014_JSLHR-L-14-0004</a:t>
            </a:r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dallinbailey@auburn.edu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50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a result of participation, the attendee will be able to describe methods for assessing and treating abstract word retrieval deficits in aphasia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a result of participation, the attendee will be able to describe methods for assessing and treating abstract verb-based sentence production in aphasia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a result of participation, the attendee will be able to discuss potential ways for maximizing generalization in abstract word retrieval and sentence production treatments for aphasia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80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abstract word retrieval deficits in aphasia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Keep psycholinguistic variables in mind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 psycholinguistic </a:t>
            </a:r>
            <a:r>
              <a:rPr lang="en-US" dirty="0"/>
              <a:t>variables (word characteristics affecting word processing and retrieval from the mind):</a:t>
            </a:r>
            <a:endParaRPr lang="en-US" sz="18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age </a:t>
            </a:r>
            <a:r>
              <a:rPr lang="en-US" dirty="0"/>
              <a:t>of acquisition: the age at which people think they learned a </a:t>
            </a:r>
            <a:r>
              <a:rPr lang="en-US" dirty="0" smtClean="0"/>
              <a:t>word</a:t>
            </a:r>
          </a:p>
          <a:p>
            <a:pPr lvl="3"/>
            <a:r>
              <a:rPr lang="en-US" dirty="0" smtClean="0"/>
              <a:t>(early: ball, car, play, wash.  Later: allegory, calculus, etiquette, audit)</a:t>
            </a:r>
            <a:endParaRPr lang="en-US" sz="14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word </a:t>
            </a:r>
            <a:r>
              <a:rPr lang="en-US" dirty="0"/>
              <a:t>frequency: how often a word appears in a corpus (very large collection of words) compared to other </a:t>
            </a:r>
            <a:r>
              <a:rPr lang="en-US" dirty="0" smtClean="0"/>
              <a:t>words</a:t>
            </a:r>
          </a:p>
          <a:p>
            <a:pPr lvl="3"/>
            <a:r>
              <a:rPr lang="en-US" sz="1400" dirty="0" smtClean="0"/>
              <a:t>high frequency: be, have, do, know, say, people, time, year.</a:t>
            </a:r>
          </a:p>
          <a:p>
            <a:pPr lvl="3"/>
            <a:r>
              <a:rPr lang="en-US" sz="1400" dirty="0" smtClean="0"/>
              <a:t>low frequency: adage, abyss, abstain, airlift</a:t>
            </a:r>
            <a:endParaRPr lang="en-US" sz="14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word </a:t>
            </a:r>
            <a:r>
              <a:rPr lang="en-US" dirty="0"/>
              <a:t>length: the length of a word, typically in phonemes or </a:t>
            </a:r>
            <a:r>
              <a:rPr lang="en-US" dirty="0" smtClean="0"/>
              <a:t>letters</a:t>
            </a:r>
          </a:p>
          <a:p>
            <a:pPr lvl="3"/>
            <a:r>
              <a:rPr lang="en-US" sz="1400" dirty="0" smtClean="0"/>
              <a:t>history </a:t>
            </a:r>
            <a:r>
              <a:rPr lang="en-US" sz="1400" dirty="0" err="1" smtClean="0"/>
              <a:t>vs</a:t>
            </a:r>
            <a:r>
              <a:rPr lang="en-US" sz="1400" dirty="0" smtClean="0"/>
              <a:t> antidisestablishmentarianism</a:t>
            </a:r>
            <a:endParaRPr lang="en-US" sz="1400" dirty="0"/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lexicality</a:t>
            </a:r>
            <a:r>
              <a:rPr lang="en-US" dirty="0"/>
              <a:t>: the status of a word as being a real dictionary word, or a nonsense </a:t>
            </a:r>
            <a:r>
              <a:rPr lang="en-US" dirty="0" smtClean="0"/>
              <a:t>word</a:t>
            </a:r>
          </a:p>
          <a:p>
            <a:pPr lvl="3"/>
            <a:r>
              <a:rPr lang="en-US" sz="1400" dirty="0" err="1" smtClean="0"/>
              <a:t>ferb</a:t>
            </a:r>
            <a:r>
              <a:rPr lang="en-US" sz="1400" dirty="0" smtClean="0"/>
              <a:t> </a:t>
            </a:r>
            <a:r>
              <a:rPr lang="en-US" sz="1400" dirty="0" err="1" smtClean="0"/>
              <a:t>vs</a:t>
            </a:r>
            <a:r>
              <a:rPr lang="en-US" sz="1400" dirty="0" smtClean="0"/>
              <a:t> rain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5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Psycholinguistic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psycholinguistic variables</a:t>
            </a:r>
            <a:endParaRPr lang="en-US" sz="1600" dirty="0"/>
          </a:p>
          <a:p>
            <a:pPr lvl="2"/>
            <a:r>
              <a:rPr lang="en-US" sz="2000" dirty="0"/>
              <a:t>imageability: the ease with which the referent of a word (the concept the word represents) can be imagined in the mind (how </a:t>
            </a:r>
            <a:r>
              <a:rPr lang="en-US" sz="2000" dirty="0" err="1"/>
              <a:t>picturable</a:t>
            </a:r>
            <a:r>
              <a:rPr lang="en-US" sz="2000" dirty="0"/>
              <a:t> it is)</a:t>
            </a:r>
            <a:endParaRPr lang="en-US" dirty="0"/>
          </a:p>
          <a:p>
            <a:pPr lvl="3"/>
            <a:r>
              <a:rPr lang="en-US" sz="1800" dirty="0"/>
              <a:t>high = house or apple</a:t>
            </a:r>
            <a:endParaRPr lang="en-US" dirty="0"/>
          </a:p>
          <a:p>
            <a:pPr lvl="3"/>
            <a:r>
              <a:rPr lang="en-US" sz="1800" dirty="0"/>
              <a:t>low = fact or hope</a:t>
            </a:r>
            <a:endParaRPr lang="en-US" dirty="0"/>
          </a:p>
          <a:p>
            <a:pPr lvl="2"/>
            <a:r>
              <a:rPr lang="en-US" sz="2000" dirty="0"/>
              <a:t>concreteness: closely related to imageability; the ease with which the referent of a word can be experienced with the physical senses; how tangible (touchable) it is</a:t>
            </a:r>
            <a:endParaRPr lang="en-US" dirty="0"/>
          </a:p>
          <a:p>
            <a:pPr lvl="3"/>
            <a:r>
              <a:rPr lang="en-US" sz="1800" dirty="0"/>
              <a:t>Usually the same, but emotions are an example that may vary (anger is low concreteness, but high imageability</a:t>
            </a:r>
            <a:r>
              <a:rPr lang="en-US" sz="1800" dirty="0" smtClean="0"/>
              <a:t>)</a:t>
            </a:r>
          </a:p>
          <a:p>
            <a:pPr lvl="2"/>
            <a:r>
              <a:rPr lang="en-US" sz="2000" dirty="0" smtClean="0"/>
              <a:t>Either may be used as a proxy for “abstract”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89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hlinkClick r:id="rId2"/>
              </a:rPr>
              <a:t>http://websites.psychology.uwa.edu.au/school/MRCDatabase/</a:t>
            </a:r>
            <a:r>
              <a:rPr lang="en-US" dirty="0" smtClean="0">
                <a:hlinkClick r:id="rId2"/>
              </a:rPr>
              <a:t>uwa_mrc.htm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word can be favorable to processing on all psycholinguistic variables, so we shouldn’t say that low concreteness words should just be avoided</a:t>
            </a:r>
            <a:endParaRPr lang="en-US" sz="1800" dirty="0"/>
          </a:p>
          <a:p>
            <a:pPr lvl="2"/>
            <a:r>
              <a:rPr lang="en-US" dirty="0"/>
              <a:t>Other presentation: frequency is a major variable we should consider, and high frequency words includes a large amount of low concreteness </a:t>
            </a:r>
            <a:r>
              <a:rPr lang="en-US" dirty="0" smtClean="0"/>
              <a:t>words, like </a:t>
            </a:r>
            <a:r>
              <a:rPr lang="en-US" i="1" dirty="0" smtClean="0"/>
              <a:t>remember</a:t>
            </a:r>
            <a:r>
              <a:rPr lang="en-US" dirty="0" smtClean="0"/>
              <a:t>, </a:t>
            </a:r>
            <a:r>
              <a:rPr lang="en-US" i="1" dirty="0" smtClean="0"/>
              <a:t>decide</a:t>
            </a:r>
            <a:r>
              <a:rPr lang="en-US" dirty="0" smtClean="0"/>
              <a:t>, and </a:t>
            </a:r>
            <a:r>
              <a:rPr lang="en-US" i="1" dirty="0" smtClean="0"/>
              <a:t>appreciate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690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Beyond picture naming: methods for assessing </a:t>
            </a:r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Generative </a:t>
            </a:r>
            <a:r>
              <a:rPr lang="en-US" dirty="0"/>
              <a:t>naming</a:t>
            </a:r>
            <a:endParaRPr lang="en-US" sz="2000" dirty="0"/>
          </a:p>
          <a:p>
            <a:pPr lvl="1"/>
            <a:r>
              <a:rPr lang="en-US" dirty="0"/>
              <a:t>Constrained by contextual or other semantic category</a:t>
            </a:r>
            <a:endParaRPr lang="en-US" sz="1800" dirty="0"/>
          </a:p>
          <a:p>
            <a:pPr lvl="2"/>
            <a:r>
              <a:rPr lang="en-US" dirty="0"/>
              <a:t>Contexts as in Sandberg &amp; Kiran</a:t>
            </a:r>
            <a:endParaRPr lang="en-US" sz="1600" dirty="0"/>
          </a:p>
          <a:p>
            <a:pPr lvl="2"/>
            <a:r>
              <a:rPr lang="en-US" dirty="0"/>
              <a:t>Levin’s verb categories</a:t>
            </a:r>
            <a:endParaRPr lang="en-US" sz="1600" dirty="0"/>
          </a:p>
          <a:p>
            <a:r>
              <a:rPr lang="en-US" dirty="0"/>
              <a:t>Naming to definitions or </a:t>
            </a:r>
            <a:r>
              <a:rPr lang="en-US" dirty="0" smtClean="0"/>
              <a:t>to synonyms</a:t>
            </a:r>
            <a:r>
              <a:rPr lang="en-US" dirty="0"/>
              <a:t> </a:t>
            </a:r>
            <a:r>
              <a:rPr lang="en-US" dirty="0" smtClean="0"/>
              <a:t>or antonyms </a:t>
            </a:r>
            <a:r>
              <a:rPr lang="en-US" dirty="0"/>
              <a:t>(McNeil et al., 1998)</a:t>
            </a:r>
            <a:endParaRPr lang="en-US" sz="2000" dirty="0"/>
          </a:p>
          <a:p>
            <a:r>
              <a:rPr lang="en-US" dirty="0"/>
              <a:t>Sentence </a:t>
            </a:r>
            <a:r>
              <a:rPr lang="en-US" dirty="0" smtClean="0"/>
              <a:t>completion/fill in the blank</a:t>
            </a:r>
            <a:endParaRPr lang="en-US" sz="2000" dirty="0"/>
          </a:p>
          <a:p>
            <a:r>
              <a:rPr lang="en-US" dirty="0"/>
              <a:t>Icons (</a:t>
            </a:r>
            <a:r>
              <a:rPr lang="en-US" u="sng" dirty="0">
                <a:hlinkClick r:id="rId2"/>
              </a:rPr>
              <a:t>https://thenounproject.com/</a:t>
            </a:r>
            <a:r>
              <a:rPr lang="en-US" dirty="0"/>
              <a:t>) and pictures as stand ins, maybe combined with a phonemic cue (starts with…) or a definition cue</a:t>
            </a:r>
            <a:endParaRPr lang="en-US" sz="2000" dirty="0"/>
          </a:p>
          <a:p>
            <a:r>
              <a:rPr lang="en-US" dirty="0" smtClean="0"/>
              <a:t>Any other ideas?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26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  <p:pic>
        <p:nvPicPr>
          <p:cNvPr id="7" name="Picture 6" descr="AV-4 AV2.0 sentence frames APPOINT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04800" y="76200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50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for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come up with on the spot</a:t>
            </a:r>
          </a:p>
          <a:p>
            <a:r>
              <a:rPr lang="en-US" dirty="0" smtClean="0"/>
              <a:t>Sheet </a:t>
            </a:r>
            <a:r>
              <a:rPr lang="en-US" dirty="0"/>
              <a:t>developed using </a:t>
            </a:r>
            <a:r>
              <a:rPr lang="en-US" dirty="0">
                <a:hlinkClick r:id="rId2"/>
              </a:rPr>
              <a:t>https://corpus.byu.edu/coca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Click “collocates”</a:t>
            </a:r>
          </a:p>
          <a:p>
            <a:pPr lvl="1"/>
            <a:r>
              <a:rPr lang="en-US" dirty="0" smtClean="0"/>
              <a:t>Type a target verb (like </a:t>
            </a:r>
            <a:r>
              <a:rPr lang="en-US" i="1" dirty="0" smtClean="0"/>
              <a:t>decide</a:t>
            </a:r>
            <a:r>
              <a:rPr lang="en-US" dirty="0" smtClean="0"/>
              <a:t>) in the first box</a:t>
            </a:r>
          </a:p>
          <a:p>
            <a:pPr lvl="1"/>
            <a:r>
              <a:rPr lang="en-US" dirty="0" smtClean="0"/>
              <a:t>Select the collocates you would like</a:t>
            </a:r>
          </a:p>
          <a:p>
            <a:pPr lvl="2"/>
            <a:r>
              <a:rPr lang="en-US" dirty="0" smtClean="0"/>
              <a:t>The numbers refer to the location of words in relation to the target word (up to four words before the target, or four words after the target)</a:t>
            </a:r>
          </a:p>
          <a:p>
            <a:pPr lvl="1"/>
            <a:r>
              <a:rPr lang="en-US" dirty="0" smtClean="0"/>
              <a:t>put in _n* in the collocates box</a:t>
            </a:r>
          </a:p>
          <a:p>
            <a:pPr lvl="1"/>
            <a:r>
              <a:rPr lang="en-US" dirty="0" smtClean="0"/>
              <a:t>Click “Find collocates”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12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V-4 lists subject and object ideas rearranged list.pd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35" b="9235"/>
          <a:stretch>
            <a:fillRect/>
          </a:stretch>
        </p:blipFill>
        <p:spPr>
          <a:xfrm>
            <a:off x="-389467" y="609600"/>
            <a:ext cx="9192381" cy="5791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SHAA Convention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21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4">
      <a:dk1>
        <a:sysClr val="windowText" lastClr="000000"/>
      </a:dk1>
      <a:lt1>
        <a:sysClr val="window" lastClr="FFFFFF"/>
      </a:lt1>
      <a:dk2>
        <a:srgbClr val="213476"/>
      </a:dk2>
      <a:lt2>
        <a:srgbClr val="76B6F2"/>
      </a:lt2>
      <a:accent1>
        <a:srgbClr val="E47300"/>
      </a:accent1>
      <a:accent2>
        <a:srgbClr val="FF8000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7143</TotalTime>
  <Words>1632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Assessment and Treatment of Abstract Words in Aphasia</vt:lpstr>
      <vt:lpstr>Learning Outcomes</vt:lpstr>
      <vt:lpstr>Assessing abstract word retrieval deficits in aphasia</vt:lpstr>
      <vt:lpstr>Psycholinguistic variables</vt:lpstr>
      <vt:lpstr>Compromise</vt:lpstr>
      <vt:lpstr>Beyond picture naming: methods for assessing naming</vt:lpstr>
      <vt:lpstr>Sentence Frame</vt:lpstr>
      <vt:lpstr>Help for clinician</vt:lpstr>
      <vt:lpstr>Slide 9</vt:lpstr>
      <vt:lpstr>References</vt:lpstr>
      <vt:lpstr>Questions?</vt:lpstr>
    </vt:vector>
  </TitlesOfParts>
  <Company>VAMC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Wambaugh</dc:creator>
  <cp:lastModifiedBy>Maureen</cp:lastModifiedBy>
  <cp:revision>413</cp:revision>
  <dcterms:created xsi:type="dcterms:W3CDTF">2004-08-23T16:31:14Z</dcterms:created>
  <dcterms:modified xsi:type="dcterms:W3CDTF">2019-02-27T16:42:09Z</dcterms:modified>
</cp:coreProperties>
</file>