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1"/>
  </p:notesMasterIdLst>
  <p:sldIdLst>
    <p:sldId id="256" r:id="rId2"/>
    <p:sldId id="290" r:id="rId3"/>
    <p:sldId id="291" r:id="rId4"/>
    <p:sldId id="258" r:id="rId5"/>
    <p:sldId id="283" r:id="rId6"/>
    <p:sldId id="257" r:id="rId7"/>
    <p:sldId id="298" r:id="rId8"/>
    <p:sldId id="259" r:id="rId9"/>
    <p:sldId id="260" r:id="rId10"/>
    <p:sldId id="261" r:id="rId11"/>
    <p:sldId id="262" r:id="rId12"/>
    <p:sldId id="263" r:id="rId13"/>
    <p:sldId id="264" r:id="rId14"/>
    <p:sldId id="284" r:id="rId15"/>
    <p:sldId id="267" r:id="rId16"/>
    <p:sldId id="287" r:id="rId17"/>
    <p:sldId id="288" r:id="rId18"/>
    <p:sldId id="268" r:id="rId19"/>
    <p:sldId id="285" r:id="rId20"/>
    <p:sldId id="296" r:id="rId21"/>
    <p:sldId id="269" r:id="rId22"/>
    <p:sldId id="286" r:id="rId23"/>
    <p:sldId id="270" r:id="rId24"/>
    <p:sldId id="297" r:id="rId25"/>
    <p:sldId id="294" r:id="rId26"/>
    <p:sldId id="293" r:id="rId27"/>
    <p:sldId id="271" r:id="rId28"/>
    <p:sldId id="274" r:id="rId29"/>
    <p:sldId id="276" r:id="rId30"/>
    <p:sldId id="277" r:id="rId31"/>
    <p:sldId id="278" r:id="rId32"/>
    <p:sldId id="279" r:id="rId33"/>
    <p:sldId id="292" r:id="rId34"/>
    <p:sldId id="295" r:id="rId35"/>
    <p:sldId id="282" r:id="rId36"/>
    <p:sldId id="273" r:id="rId37"/>
    <p:sldId id="280" r:id="rId38"/>
    <p:sldId id="289" r:id="rId39"/>
    <p:sldId id="281" r:id="rId40"/>
  </p:sldIdLst>
  <p:sldSz cx="12192000" cy="6858000"/>
  <p:notesSz cx="7007225" cy="9293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830" autoAdjust="0"/>
  </p:normalViewPr>
  <p:slideViewPr>
    <p:cSldViewPr snapToGrid="0">
      <p:cViewPr varScale="1">
        <p:scale>
          <a:sx n="108" d="100"/>
          <a:sy n="108" d="100"/>
        </p:scale>
        <p:origin x="714" y="102"/>
      </p:cViewPr>
      <p:guideLst/>
    </p:cSldViewPr>
  </p:slideViewPr>
  <p:notesTextViewPr>
    <p:cViewPr>
      <p:scale>
        <a:sx n="1" d="1"/>
        <a:sy n="1" d="1"/>
      </p:scale>
      <p:origin x="0" y="0"/>
    </p:cViewPr>
  </p:notesTextViewPr>
  <p:sorterViewPr>
    <p:cViewPr>
      <p:scale>
        <a:sx n="100" d="100"/>
        <a:sy n="100" d="100"/>
      </p:scale>
      <p:origin x="0" y="-51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464" cy="466275"/>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969139" y="0"/>
            <a:ext cx="3036464" cy="466275"/>
          </a:xfrm>
          <a:prstGeom prst="rect">
            <a:avLst/>
          </a:prstGeom>
        </p:spPr>
        <p:txBody>
          <a:bodyPr vert="horz" lIns="93141" tIns="46570" rIns="93141" bIns="46570" rtlCol="0"/>
          <a:lstStyle>
            <a:lvl1pPr algn="r">
              <a:defRPr sz="1200"/>
            </a:lvl1pPr>
          </a:lstStyle>
          <a:p>
            <a:fld id="{E1FDD652-3EE8-4AAB-8978-A83FA066E539}" type="datetimeFigureOut">
              <a:rPr lang="en-US" smtClean="0"/>
              <a:t>1/5/2024</a:t>
            </a:fld>
            <a:endParaRPr lang="en-US"/>
          </a:p>
        </p:txBody>
      </p:sp>
      <p:sp>
        <p:nvSpPr>
          <p:cNvPr id="4" name="Slide Image Placeholder 3"/>
          <p:cNvSpPr>
            <a:spLocks noGrp="1" noRot="1" noChangeAspect="1"/>
          </p:cNvSpPr>
          <p:nvPr>
            <p:ph type="sldImg" idx="2"/>
          </p:nvPr>
        </p:nvSpPr>
        <p:spPr>
          <a:xfrm>
            <a:off x="715963" y="1162050"/>
            <a:ext cx="5575300" cy="3135313"/>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700723" y="4472365"/>
            <a:ext cx="5605780" cy="3659207"/>
          </a:xfrm>
          <a:prstGeom prst="rect">
            <a:avLst/>
          </a:prstGeom>
        </p:spPr>
        <p:txBody>
          <a:bodyPr vert="horz" lIns="93141" tIns="46570" rIns="93141" bIns="465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6951"/>
            <a:ext cx="3036464" cy="466274"/>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69139" y="8826951"/>
            <a:ext cx="3036464" cy="466274"/>
          </a:xfrm>
          <a:prstGeom prst="rect">
            <a:avLst/>
          </a:prstGeom>
        </p:spPr>
        <p:txBody>
          <a:bodyPr vert="horz" lIns="93141" tIns="46570" rIns="93141" bIns="46570" rtlCol="0" anchor="b"/>
          <a:lstStyle>
            <a:lvl1pPr algn="r">
              <a:defRPr sz="1200"/>
            </a:lvl1pPr>
          </a:lstStyle>
          <a:p>
            <a:fld id="{F0CD5E83-FCB0-4292-8B3E-92394AC5FC07}" type="slidenum">
              <a:rPr lang="en-US" smtClean="0"/>
              <a:t>‹#›</a:t>
            </a:fld>
            <a:endParaRPr lang="en-US"/>
          </a:p>
        </p:txBody>
      </p:sp>
    </p:spTree>
    <p:extLst>
      <p:ext uri="{BB962C8B-B14F-4D97-AF65-F5344CB8AC3E}">
        <p14:creationId xmlns:p14="http://schemas.microsoft.com/office/powerpoint/2010/main" val="170708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also notice an inverted standard score profile where receptive language scores are lower than expressive language scores. This is also a characteristic of language processing deficits.</a:t>
            </a:r>
          </a:p>
        </p:txBody>
      </p:sp>
      <p:sp>
        <p:nvSpPr>
          <p:cNvPr id="4" name="Slide Number Placeholder 3"/>
          <p:cNvSpPr>
            <a:spLocks noGrp="1"/>
          </p:cNvSpPr>
          <p:nvPr>
            <p:ph type="sldNum" sz="quarter" idx="5"/>
          </p:nvPr>
        </p:nvSpPr>
        <p:spPr/>
        <p:txBody>
          <a:bodyPr/>
          <a:lstStyle/>
          <a:p>
            <a:fld id="{F0CD5E83-FCB0-4292-8B3E-92394AC5FC07}" type="slidenum">
              <a:rPr lang="en-US" smtClean="0"/>
              <a:t>10</a:t>
            </a:fld>
            <a:endParaRPr lang="en-US"/>
          </a:p>
        </p:txBody>
      </p:sp>
    </p:spTree>
    <p:extLst>
      <p:ext uri="{BB962C8B-B14F-4D97-AF65-F5344CB8AC3E}">
        <p14:creationId xmlns:p14="http://schemas.microsoft.com/office/powerpoint/2010/main" val="1960406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looking at Memory, compare Numbers to Words and Words to Sentences. If better with Numbers than Words, that’s a sign that the child has difficulty with language based information. If better with Words than Sentences, that’s a sign that the child is better with shorter pieces of information and does not use context clues to aid in recall. If better in Sentences than Words, indicates that child uses context clues to aid in recall.</a:t>
            </a:r>
          </a:p>
        </p:txBody>
      </p:sp>
      <p:sp>
        <p:nvSpPr>
          <p:cNvPr id="4" name="Slide Number Placeholder 3"/>
          <p:cNvSpPr>
            <a:spLocks noGrp="1"/>
          </p:cNvSpPr>
          <p:nvPr>
            <p:ph type="sldNum" sz="quarter" idx="5"/>
          </p:nvPr>
        </p:nvSpPr>
        <p:spPr/>
        <p:txBody>
          <a:bodyPr/>
          <a:lstStyle/>
          <a:p>
            <a:fld id="{F0CD5E83-FCB0-4292-8B3E-92394AC5FC07}" type="slidenum">
              <a:rPr lang="en-US" smtClean="0"/>
              <a:t>14</a:t>
            </a:fld>
            <a:endParaRPr lang="en-US"/>
          </a:p>
        </p:txBody>
      </p:sp>
    </p:spTree>
    <p:extLst>
      <p:ext uri="{BB962C8B-B14F-4D97-AF65-F5344CB8AC3E}">
        <p14:creationId xmlns:p14="http://schemas.microsoft.com/office/powerpoint/2010/main" val="418513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39" indent="-174639">
              <a:buFont typeface="Arial" panose="020B0604020202020204" pitchFamily="34" charset="0"/>
              <a:buChar char="•"/>
            </a:pPr>
            <a:r>
              <a:rPr lang="en-US" dirty="0"/>
              <a:t>Show Secret</a:t>
            </a:r>
            <a:r>
              <a:rPr lang="en-US" baseline="0" dirty="0"/>
              <a:t> Square Pictures and demonstrate chunking along with subvocalizing and adding the first letter</a:t>
            </a:r>
          </a:p>
          <a:p>
            <a:pPr marL="174639" indent="-174639">
              <a:buFont typeface="Arial" panose="020B0604020202020204" pitchFamily="34" charset="0"/>
              <a:buChar char="•"/>
            </a:pPr>
            <a:r>
              <a:rPr lang="en-US" baseline="0" dirty="0"/>
              <a:t>Following Directions card game: tapping on fingers for key words</a:t>
            </a:r>
          </a:p>
          <a:p>
            <a:pPr marL="174639" indent="-174639">
              <a:buFont typeface="Arial" panose="020B0604020202020204" pitchFamily="34" charset="0"/>
              <a:buChar char="•"/>
            </a:pPr>
            <a:r>
              <a:rPr lang="en-US" baseline="0" dirty="0"/>
              <a:t>Visual Memory: What changes about a person (Visualize) – adding silly things to make yourself look different. Determine if predictions are correct.</a:t>
            </a:r>
          </a:p>
          <a:p>
            <a:endParaRPr lang="en-US" dirty="0"/>
          </a:p>
        </p:txBody>
      </p:sp>
      <p:sp>
        <p:nvSpPr>
          <p:cNvPr id="4" name="Slide Number Placeholder 3"/>
          <p:cNvSpPr>
            <a:spLocks noGrp="1"/>
          </p:cNvSpPr>
          <p:nvPr>
            <p:ph type="sldNum" sz="quarter" idx="10"/>
          </p:nvPr>
        </p:nvSpPr>
        <p:spPr/>
        <p:txBody>
          <a:bodyPr/>
          <a:lstStyle/>
          <a:p>
            <a:fld id="{F0CD5E83-FCB0-4292-8B3E-92394AC5FC07}" type="slidenum">
              <a:rPr lang="en-US" smtClean="0"/>
              <a:t>18</a:t>
            </a:fld>
            <a:endParaRPr lang="en-US"/>
          </a:p>
        </p:txBody>
      </p:sp>
    </p:spTree>
    <p:extLst>
      <p:ext uri="{BB962C8B-B14F-4D97-AF65-F5344CB8AC3E}">
        <p14:creationId xmlns:p14="http://schemas.microsoft.com/office/powerpoint/2010/main" val="844523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39" indent="-174639">
              <a:buFont typeface="Arial" panose="020B0604020202020204" pitchFamily="34" charset="0"/>
              <a:buChar char="•"/>
            </a:pPr>
            <a:r>
              <a:rPr lang="en-US" dirty="0"/>
              <a:t>Word Retrieval</a:t>
            </a:r>
            <a:r>
              <a:rPr lang="en-US" baseline="0" dirty="0"/>
              <a:t> = Filing Cabinet</a:t>
            </a:r>
            <a:endParaRPr lang="en-US" dirty="0"/>
          </a:p>
          <a:p>
            <a:pPr marL="174639" indent="-174639">
              <a:buFont typeface="Arial" panose="020B0604020202020204" pitchFamily="34" charset="0"/>
              <a:buChar char="•"/>
            </a:pPr>
            <a:r>
              <a:rPr lang="en-US" dirty="0"/>
              <a:t>Word Retrieval</a:t>
            </a:r>
            <a:r>
              <a:rPr lang="en-US" baseline="0" dirty="0"/>
              <a:t> Illustration Task 1: (Name as many animals as you can think of in 1 minute – How did your organize them?</a:t>
            </a:r>
          </a:p>
          <a:p>
            <a:pPr marL="174639" indent="-174639">
              <a:buFont typeface="Arial" panose="020B0604020202020204" pitchFamily="34" charset="0"/>
              <a:buChar char="•"/>
            </a:pPr>
            <a:r>
              <a:rPr lang="en-US" baseline="0" dirty="0"/>
              <a:t>Word Retrieval </a:t>
            </a:r>
            <a:r>
              <a:rPr lang="en-US" baseline="0" dirty="0" err="1"/>
              <a:t>Ilustration</a:t>
            </a:r>
            <a:r>
              <a:rPr lang="en-US" baseline="0" dirty="0"/>
              <a:t> Task 2: Name the capitals of Illinois and New Mexico.  You remember learning them, maybe even in a song but did they come to you immediately.  What if I said </a:t>
            </a:r>
            <a:r>
              <a:rPr lang="en-US" baseline="0" dirty="0" err="1"/>
              <a:t>Sante</a:t>
            </a:r>
            <a:r>
              <a:rPr lang="en-US" baseline="0" dirty="0"/>
              <a:t> Fe or Albuquerque, Chicago or Springfield?  Did the choice help you recall with more confidence?</a:t>
            </a:r>
          </a:p>
          <a:p>
            <a:pPr marL="174639" indent="-174639">
              <a:buFont typeface="Arial" panose="020B0604020202020204" pitchFamily="34" charset="0"/>
              <a:buChar char="•"/>
            </a:pPr>
            <a:r>
              <a:rPr lang="en-US" dirty="0"/>
              <a:t>Word Associations: What cuts</a:t>
            </a:r>
            <a:r>
              <a:rPr lang="en-US" baseline="0" dirty="0"/>
              <a:t>? (knife); A knife (cuts); A knife is (sharp)</a:t>
            </a:r>
          </a:p>
          <a:p>
            <a:pPr marL="174639" indent="-174639">
              <a:buFont typeface="Arial" panose="020B0604020202020204" pitchFamily="34" charset="0"/>
              <a:buChar char="•"/>
            </a:pPr>
            <a:r>
              <a:rPr lang="en-US" baseline="0" dirty="0"/>
              <a:t>Category Sorting Game as example for categorization or language webs, Super Duper Category Magnet Board</a:t>
            </a:r>
            <a:endParaRPr lang="en-US" dirty="0"/>
          </a:p>
        </p:txBody>
      </p:sp>
      <p:sp>
        <p:nvSpPr>
          <p:cNvPr id="4" name="Slide Number Placeholder 3"/>
          <p:cNvSpPr>
            <a:spLocks noGrp="1"/>
          </p:cNvSpPr>
          <p:nvPr>
            <p:ph type="sldNum" sz="quarter" idx="10"/>
          </p:nvPr>
        </p:nvSpPr>
        <p:spPr/>
        <p:txBody>
          <a:bodyPr/>
          <a:lstStyle/>
          <a:p>
            <a:fld id="{F0CD5E83-FCB0-4292-8B3E-92394AC5FC07}" type="slidenum">
              <a:rPr lang="en-US" smtClean="0"/>
              <a:t>21</a:t>
            </a:fld>
            <a:endParaRPr lang="en-US"/>
          </a:p>
        </p:txBody>
      </p:sp>
    </p:spTree>
    <p:extLst>
      <p:ext uri="{BB962C8B-B14F-4D97-AF65-F5344CB8AC3E}">
        <p14:creationId xmlns:p14="http://schemas.microsoft.com/office/powerpoint/2010/main" val="1832916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sandwich</a:t>
            </a:r>
          </a:p>
          <a:p>
            <a:r>
              <a:rPr lang="en-US" dirty="0"/>
              <a:t>What did you eat for lunch today? </a:t>
            </a:r>
            <a:r>
              <a:rPr lang="en-US" dirty="0">
                <a:sym typeface="Wingdings" panose="05000000000000000000" pitchFamily="2" charset="2"/>
              </a:rPr>
              <a:t> allow additional time  repeat (what did you eat for lunch today?)  What letter does it start with? What does it look/taste like?  I had a peanut butter and jelly __  I had a sandwich for lunch (child repeats)</a:t>
            </a:r>
            <a:endParaRPr lang="en-US" dirty="0"/>
          </a:p>
        </p:txBody>
      </p:sp>
      <p:sp>
        <p:nvSpPr>
          <p:cNvPr id="4" name="Slide Number Placeholder 3"/>
          <p:cNvSpPr>
            <a:spLocks noGrp="1"/>
          </p:cNvSpPr>
          <p:nvPr>
            <p:ph type="sldNum" sz="quarter" idx="5"/>
          </p:nvPr>
        </p:nvSpPr>
        <p:spPr/>
        <p:txBody>
          <a:bodyPr/>
          <a:lstStyle/>
          <a:p>
            <a:fld id="{F0CD5E83-FCB0-4292-8B3E-92394AC5FC07}" type="slidenum">
              <a:rPr lang="en-US" smtClean="0"/>
              <a:t>26</a:t>
            </a:fld>
            <a:endParaRPr lang="en-US"/>
          </a:p>
        </p:txBody>
      </p:sp>
    </p:spTree>
    <p:extLst>
      <p:ext uri="{BB962C8B-B14F-4D97-AF65-F5344CB8AC3E}">
        <p14:creationId xmlns:p14="http://schemas.microsoft.com/office/powerpoint/2010/main" val="4168789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Sonoran Desert handout</a:t>
            </a:r>
          </a:p>
        </p:txBody>
      </p:sp>
      <p:sp>
        <p:nvSpPr>
          <p:cNvPr id="4" name="Slide Number Placeholder 3"/>
          <p:cNvSpPr>
            <a:spLocks noGrp="1"/>
          </p:cNvSpPr>
          <p:nvPr>
            <p:ph type="sldNum" sz="quarter" idx="10"/>
          </p:nvPr>
        </p:nvSpPr>
        <p:spPr/>
        <p:txBody>
          <a:bodyPr/>
          <a:lstStyle/>
          <a:p>
            <a:fld id="{F0CD5E83-FCB0-4292-8B3E-92394AC5FC07}" type="slidenum">
              <a:rPr lang="en-US" smtClean="0"/>
              <a:t>29</a:t>
            </a:fld>
            <a:endParaRPr lang="en-US"/>
          </a:p>
        </p:txBody>
      </p:sp>
    </p:spTree>
    <p:extLst>
      <p:ext uri="{BB962C8B-B14F-4D97-AF65-F5344CB8AC3E}">
        <p14:creationId xmlns:p14="http://schemas.microsoft.com/office/powerpoint/2010/main" val="2529591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when you read a book,</a:t>
            </a:r>
            <a:r>
              <a:rPr lang="en-US" baseline="0" dirty="0"/>
              <a:t> you imagine what the setting looks like, what the characters look like, or if it were a movie, what movie star fits this role.  Many children with language processing deficits have difficulties doing this.</a:t>
            </a:r>
            <a:endParaRPr lang="en-US" dirty="0"/>
          </a:p>
        </p:txBody>
      </p:sp>
      <p:sp>
        <p:nvSpPr>
          <p:cNvPr id="4" name="Slide Number Placeholder 3"/>
          <p:cNvSpPr>
            <a:spLocks noGrp="1"/>
          </p:cNvSpPr>
          <p:nvPr>
            <p:ph type="sldNum" sz="quarter" idx="10"/>
          </p:nvPr>
        </p:nvSpPr>
        <p:spPr/>
        <p:txBody>
          <a:bodyPr/>
          <a:lstStyle/>
          <a:p>
            <a:fld id="{F0CD5E83-FCB0-4292-8B3E-92394AC5FC07}" type="slidenum">
              <a:rPr lang="en-US" smtClean="0"/>
              <a:t>30</a:t>
            </a:fld>
            <a:endParaRPr lang="en-US"/>
          </a:p>
        </p:txBody>
      </p:sp>
    </p:spTree>
    <p:extLst>
      <p:ext uri="{BB962C8B-B14F-4D97-AF65-F5344CB8AC3E}">
        <p14:creationId xmlns:p14="http://schemas.microsoft.com/office/powerpoint/2010/main" val="618088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Demonstrate</a:t>
            </a:r>
            <a:r>
              <a:rPr lang="en-US" baseline="0" dirty="0"/>
              <a:t> Story Grammar Visual Aid</a:t>
            </a:r>
            <a:endParaRPr lang="en-US" dirty="0"/>
          </a:p>
        </p:txBody>
      </p:sp>
      <p:sp>
        <p:nvSpPr>
          <p:cNvPr id="4" name="Slide Number Placeholder 3"/>
          <p:cNvSpPr>
            <a:spLocks noGrp="1"/>
          </p:cNvSpPr>
          <p:nvPr>
            <p:ph type="sldNum" sz="quarter" idx="10"/>
          </p:nvPr>
        </p:nvSpPr>
        <p:spPr/>
        <p:txBody>
          <a:bodyPr/>
          <a:lstStyle/>
          <a:p>
            <a:fld id="{F0CD5E83-FCB0-4292-8B3E-92394AC5FC07}" type="slidenum">
              <a:rPr lang="en-US" smtClean="0"/>
              <a:t>31</a:t>
            </a:fld>
            <a:endParaRPr lang="en-US"/>
          </a:p>
        </p:txBody>
      </p:sp>
    </p:spTree>
    <p:extLst>
      <p:ext uri="{BB962C8B-B14F-4D97-AF65-F5344CB8AC3E}">
        <p14:creationId xmlns:p14="http://schemas.microsoft.com/office/powerpoint/2010/main" val="141771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Handouts!!</a:t>
            </a:r>
          </a:p>
        </p:txBody>
      </p:sp>
      <p:sp>
        <p:nvSpPr>
          <p:cNvPr id="4" name="Slide Number Placeholder 3"/>
          <p:cNvSpPr>
            <a:spLocks noGrp="1"/>
          </p:cNvSpPr>
          <p:nvPr>
            <p:ph type="sldNum" sz="quarter" idx="10"/>
          </p:nvPr>
        </p:nvSpPr>
        <p:spPr/>
        <p:txBody>
          <a:bodyPr/>
          <a:lstStyle/>
          <a:p>
            <a:fld id="{F0CD5E83-FCB0-4292-8B3E-92394AC5FC07}" type="slidenum">
              <a:rPr lang="en-US" smtClean="0"/>
              <a:t>32</a:t>
            </a:fld>
            <a:endParaRPr lang="en-US"/>
          </a:p>
        </p:txBody>
      </p:sp>
    </p:spTree>
    <p:extLst>
      <p:ext uri="{BB962C8B-B14F-4D97-AF65-F5344CB8AC3E}">
        <p14:creationId xmlns:p14="http://schemas.microsoft.com/office/powerpoint/2010/main" val="3162265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18339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594749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04297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77673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6206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341375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295076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3107296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73254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E668E-01A7-418A-8328-5352C55E982A}"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204323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5E668E-01A7-418A-8328-5352C55E982A}" type="datetimeFigureOut">
              <a:rPr lang="en-US" smtClean="0"/>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197012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5E668E-01A7-418A-8328-5352C55E982A}" type="datetimeFigureOut">
              <a:rPr lang="en-US" smtClean="0"/>
              <a:t>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354065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5E668E-01A7-418A-8328-5352C55E982A}" type="datetimeFigureOut">
              <a:rPr lang="en-US" smtClean="0"/>
              <a:t>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150108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E668E-01A7-418A-8328-5352C55E982A}" type="datetimeFigureOut">
              <a:rPr lang="en-US" smtClean="0"/>
              <a:t>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179504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5E668E-01A7-418A-8328-5352C55E982A}" type="datetimeFigureOut">
              <a:rPr lang="en-US" smtClean="0"/>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411155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5E668E-01A7-418A-8328-5352C55E982A}" type="datetimeFigureOut">
              <a:rPr lang="en-US" smtClean="0"/>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039E8-1E58-42F6-A56B-3ECDF746A71B}" type="slidenum">
              <a:rPr lang="en-US" smtClean="0"/>
              <a:t>‹#›</a:t>
            </a:fld>
            <a:endParaRPr lang="en-US"/>
          </a:p>
        </p:txBody>
      </p:sp>
    </p:spTree>
    <p:extLst>
      <p:ext uri="{BB962C8B-B14F-4D97-AF65-F5344CB8AC3E}">
        <p14:creationId xmlns:p14="http://schemas.microsoft.com/office/powerpoint/2010/main" val="223852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5E668E-01A7-418A-8328-5352C55E982A}" type="datetimeFigureOut">
              <a:rPr lang="en-US" smtClean="0"/>
              <a:t>1/5/2024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3039E8-1E58-42F6-A56B-3ECDF746A71B}" type="slidenum">
              <a:rPr lang="en-US" smtClean="0"/>
              <a:t>‹#›</a:t>
            </a:fld>
            <a:endParaRPr lang="en-US"/>
          </a:p>
        </p:txBody>
      </p:sp>
    </p:spTree>
    <p:extLst>
      <p:ext uri="{BB962C8B-B14F-4D97-AF65-F5344CB8AC3E}">
        <p14:creationId xmlns:p14="http://schemas.microsoft.com/office/powerpoint/2010/main" val="410453791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Margaret.Holladay@childrensal.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720474"/>
            <a:ext cx="7766936" cy="1646302"/>
          </a:xfrm>
        </p:spPr>
        <p:txBody>
          <a:bodyPr/>
          <a:lstStyle/>
          <a:p>
            <a:r>
              <a:rPr lang="en-US" b="1" dirty="0">
                <a:effectLst/>
                <a:ea typeface="Calibri" panose="020F0502020204030204" pitchFamily="34" charset="0"/>
                <a:cs typeface="Times New Roman" panose="02020603050405020304" pitchFamily="18" charset="0"/>
              </a:rPr>
              <a:t>Practical Strategies for Improving Language Processing Skills: From Disorder to Order</a:t>
            </a:r>
            <a:endParaRPr lang="en-US" dirty="0"/>
          </a:p>
        </p:txBody>
      </p:sp>
      <p:sp>
        <p:nvSpPr>
          <p:cNvPr id="3" name="Subtitle 2"/>
          <p:cNvSpPr>
            <a:spLocks noGrp="1"/>
          </p:cNvSpPr>
          <p:nvPr>
            <p:ph type="subTitle" idx="1"/>
          </p:nvPr>
        </p:nvSpPr>
        <p:spPr>
          <a:xfrm>
            <a:off x="1507067" y="4525769"/>
            <a:ext cx="7766936" cy="1096899"/>
          </a:xfrm>
        </p:spPr>
        <p:txBody>
          <a:bodyPr>
            <a:normAutofit/>
          </a:bodyPr>
          <a:lstStyle/>
          <a:p>
            <a:r>
              <a:rPr lang="en-US" sz="2400" dirty="0"/>
              <a:t>Presented by:  Ashley Hood, M.A., CCC-SLP</a:t>
            </a:r>
          </a:p>
          <a:p>
            <a:r>
              <a:rPr lang="en-US" sz="2400" dirty="0"/>
              <a:t>Margaret Holladay, M.C.D, CCC-SLP</a:t>
            </a:r>
          </a:p>
          <a:p>
            <a:endParaRPr lang="en-US" dirty="0"/>
          </a:p>
        </p:txBody>
      </p:sp>
      <p:pic>
        <p:nvPicPr>
          <p:cNvPr id="4" name="Picture 2" descr="C:\Users\Ashley\AppData\Local\Microsoft\Windows\Temporary Internet Files\Content.IE5\HNZ2C99B\childrens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7039" y="4207783"/>
            <a:ext cx="16764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435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Evaluation, continued…</a:t>
            </a:r>
          </a:p>
        </p:txBody>
      </p:sp>
      <p:sp>
        <p:nvSpPr>
          <p:cNvPr id="3" name="Content Placeholder 2"/>
          <p:cNvSpPr>
            <a:spLocks noGrp="1"/>
          </p:cNvSpPr>
          <p:nvPr>
            <p:ph idx="1"/>
          </p:nvPr>
        </p:nvSpPr>
        <p:spPr>
          <a:xfrm>
            <a:off x="677334" y="1270000"/>
            <a:ext cx="8596668" cy="5267278"/>
          </a:xfrm>
        </p:spPr>
        <p:txBody>
          <a:bodyPr>
            <a:normAutofit/>
          </a:bodyPr>
          <a:lstStyle/>
          <a:p>
            <a:r>
              <a:rPr lang="en-US" sz="1600" dirty="0"/>
              <a:t>Language Processing Test-3 Elementary (LPT-3) – Ages 5:0-11:11</a:t>
            </a:r>
          </a:p>
          <a:p>
            <a:pPr lvl="1"/>
            <a:r>
              <a:rPr lang="en-US" dirty="0"/>
              <a:t>Areas that can be assessed: Language Organization (Associations, Categorization, Similarities, Differences, Multiple Meanings, Attributes)</a:t>
            </a:r>
          </a:p>
          <a:p>
            <a:r>
              <a:rPr lang="en-US" sz="1600" dirty="0"/>
              <a:t>Rapid Automatized Naming/Rapid Alternating Stimulus (RAN/RAS) – Ages 5:0-18:11</a:t>
            </a:r>
          </a:p>
          <a:p>
            <a:pPr lvl="1"/>
            <a:r>
              <a:rPr lang="en-US" dirty="0"/>
              <a:t>Areas that can be assessed: Processing Speed (Objects, Colors, Numbers, Letters, </a:t>
            </a:r>
            <a:r>
              <a:rPr lang="en-US" dirty="0" err="1"/>
              <a:t>Letters+Numbers</a:t>
            </a:r>
            <a:r>
              <a:rPr lang="en-US" dirty="0"/>
              <a:t>, </a:t>
            </a:r>
            <a:r>
              <a:rPr lang="en-US" dirty="0" err="1"/>
              <a:t>Letters+Numbers+Colors</a:t>
            </a:r>
            <a:r>
              <a:rPr lang="en-US" dirty="0"/>
              <a:t>)</a:t>
            </a:r>
          </a:p>
          <a:p>
            <a:pPr lvl="1"/>
            <a:r>
              <a:rPr lang="en-US" dirty="0"/>
              <a:t>Caveat: Raw scores are based on the amount of time in seconds that it takes to complete each task.  The lower the time, the higher the standard score.  While not calculated into the standard score, you will need to be aware of the number of errors and any attempts at self-correction of those errors. An issue can be present even if the Standard Score is high, because speed does not always equal accuracy.</a:t>
            </a:r>
          </a:p>
          <a:p>
            <a:pPr lvl="1"/>
            <a:r>
              <a:rPr lang="en-US" dirty="0"/>
              <a:t>Take note of any delayed response times as well.  This is a clue into word retrieval.</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Are visually similar letters difficult: p/b/q/d or m/n/w/v? If so, it is best to avoid subtests containing letters.</a:t>
            </a:r>
          </a:p>
          <a:p>
            <a:pPr lvl="1"/>
            <a:endParaRPr lang="en-US" dirty="0"/>
          </a:p>
        </p:txBody>
      </p:sp>
    </p:spTree>
    <p:extLst>
      <p:ext uri="{BB962C8B-B14F-4D97-AF65-F5344CB8AC3E}">
        <p14:creationId xmlns:p14="http://schemas.microsoft.com/office/powerpoint/2010/main" val="2243564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Assessment</a:t>
            </a:r>
          </a:p>
        </p:txBody>
      </p:sp>
      <p:sp>
        <p:nvSpPr>
          <p:cNvPr id="3" name="Content Placeholder 2"/>
          <p:cNvSpPr>
            <a:spLocks noGrp="1"/>
          </p:cNvSpPr>
          <p:nvPr>
            <p:ph idx="1"/>
          </p:nvPr>
        </p:nvSpPr>
        <p:spPr>
          <a:xfrm>
            <a:off x="677334" y="1437258"/>
            <a:ext cx="8596668" cy="5004485"/>
          </a:xfrm>
        </p:spPr>
        <p:txBody>
          <a:bodyPr>
            <a:noAutofit/>
          </a:bodyPr>
          <a:lstStyle/>
          <a:p>
            <a:r>
              <a:rPr lang="en-US" sz="1400" dirty="0"/>
              <a:t>Do I hear/see any of the following:</a:t>
            </a:r>
          </a:p>
          <a:p>
            <a:pPr lvl="1"/>
            <a:r>
              <a:rPr lang="en-US" sz="1400" dirty="0"/>
              <a:t>Language based </a:t>
            </a:r>
            <a:r>
              <a:rPr lang="en-US" sz="1400" dirty="0" err="1"/>
              <a:t>dysfluencies</a:t>
            </a:r>
            <a:r>
              <a:rPr lang="en-US" sz="1400" dirty="0"/>
              <a:t>: Typically characterized by whole word and phrase repetitions at the beginning of a sentences in the absence of any secondary behaviors that you might typically see with stuttering. Example: “It’s </a:t>
            </a:r>
            <a:r>
              <a:rPr lang="en-US" sz="1400" dirty="0" err="1"/>
              <a:t>It’s</a:t>
            </a:r>
            <a:r>
              <a:rPr lang="en-US" sz="1400" dirty="0"/>
              <a:t> um </a:t>
            </a:r>
            <a:r>
              <a:rPr lang="en-US" sz="1400" dirty="0" err="1"/>
              <a:t>um</a:t>
            </a:r>
            <a:r>
              <a:rPr lang="en-US" sz="1400" dirty="0"/>
              <a:t> a </a:t>
            </a:r>
            <a:r>
              <a:rPr lang="en-US" sz="1400" dirty="0" err="1"/>
              <a:t>a</a:t>
            </a:r>
            <a:r>
              <a:rPr lang="en-US" sz="1400" dirty="0"/>
              <a:t> …”</a:t>
            </a:r>
          </a:p>
          <a:p>
            <a:pPr lvl="1"/>
            <a:r>
              <a:rPr lang="en-US" sz="1400" dirty="0"/>
              <a:t>Difficulties answering abstract questions: How are you?, How old are you?, What did you do at school today?</a:t>
            </a:r>
          </a:p>
          <a:p>
            <a:pPr lvl="1"/>
            <a:r>
              <a:rPr lang="en-US" sz="1400" dirty="0"/>
              <a:t>Delayed response time: may answer what has been asked but is noted to require significant time to formulate answer</a:t>
            </a:r>
          </a:p>
          <a:p>
            <a:pPr lvl="1"/>
            <a:r>
              <a:rPr lang="en-US" sz="1400" dirty="0"/>
              <a:t>Difficulties following directions in play or reports inability to follow commands in the classroom</a:t>
            </a:r>
          </a:p>
          <a:p>
            <a:pPr lvl="1"/>
            <a:r>
              <a:rPr lang="en-US" sz="1400" dirty="0"/>
              <a:t>Fillers/Interjections: um; uh </a:t>
            </a:r>
            <a:r>
              <a:rPr lang="en-US" sz="1400" dirty="0" err="1"/>
              <a:t>uh</a:t>
            </a:r>
            <a:r>
              <a:rPr lang="en-US" sz="1400" dirty="0"/>
              <a:t> </a:t>
            </a:r>
            <a:r>
              <a:rPr lang="en-US" sz="1400" dirty="0" err="1"/>
              <a:t>uh</a:t>
            </a:r>
            <a:r>
              <a:rPr lang="en-US" sz="1400" dirty="0"/>
              <a:t>; it’s um a …you know, it’s on the tip of my tongue</a:t>
            </a:r>
          </a:p>
          <a:p>
            <a:pPr lvl="1"/>
            <a:r>
              <a:rPr lang="en-US" sz="1400" dirty="0"/>
              <a:t>Needs repetitions frequently</a:t>
            </a:r>
          </a:p>
          <a:p>
            <a:pPr lvl="1"/>
            <a:r>
              <a:rPr lang="en-US" sz="1400" dirty="0"/>
              <a:t>Waits to start working until he/she sees what others are doing first</a:t>
            </a:r>
          </a:p>
          <a:p>
            <a:pPr lvl="1"/>
            <a:r>
              <a:rPr lang="en-US" sz="1400" dirty="0"/>
              <a:t>Word retrieval errors</a:t>
            </a:r>
          </a:p>
          <a:p>
            <a:pPr lvl="2"/>
            <a:r>
              <a:rPr lang="en-US" dirty="0"/>
              <a:t>Use of vague or non-specific language when unable to recall the correct word efficiently: thingy, stuff, that thing</a:t>
            </a:r>
          </a:p>
          <a:p>
            <a:pPr lvl="2"/>
            <a:r>
              <a:rPr lang="en-US" dirty="0"/>
              <a:t>Circumlocutions: may provide a description of attributes or function</a:t>
            </a:r>
          </a:p>
        </p:txBody>
      </p:sp>
    </p:spTree>
    <p:extLst>
      <p:ext uri="{BB962C8B-B14F-4D97-AF65-F5344CB8AC3E}">
        <p14:creationId xmlns:p14="http://schemas.microsoft.com/office/powerpoint/2010/main" val="45316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174162" y="1160060"/>
            <a:ext cx="4039737" cy="4749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651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Study Example 1</a:t>
            </a:r>
          </a:p>
        </p:txBody>
      </p:sp>
      <p:sp>
        <p:nvSpPr>
          <p:cNvPr id="3" name="Content Placeholder 2"/>
          <p:cNvSpPr>
            <a:spLocks noGrp="1"/>
          </p:cNvSpPr>
          <p:nvPr>
            <p:ph idx="1"/>
          </p:nvPr>
        </p:nvSpPr>
        <p:spPr>
          <a:xfrm>
            <a:off x="677334" y="1270000"/>
            <a:ext cx="8596668" cy="5212687"/>
          </a:xfrm>
        </p:spPr>
        <p:txBody>
          <a:bodyPr>
            <a:normAutofit fontScale="70000" lnSpcReduction="20000"/>
          </a:bodyPr>
          <a:lstStyle/>
          <a:p>
            <a:pPr lvl="1"/>
            <a:r>
              <a:rPr lang="en-US" sz="2400" dirty="0"/>
              <a:t>10y3m old male who was referred for evaluation due to stuttering.</a:t>
            </a:r>
          </a:p>
          <a:p>
            <a:pPr lvl="1"/>
            <a:r>
              <a:rPr lang="en-US" sz="2400" dirty="0"/>
              <a:t>In a speaking sample, he was approximately 5% dysfluent and had minimal secondary behaviors.</a:t>
            </a:r>
          </a:p>
          <a:p>
            <a:pPr lvl="1"/>
            <a:r>
              <a:rPr lang="en-US" sz="2400" dirty="0"/>
              <a:t>Family </a:t>
            </a:r>
            <a:r>
              <a:rPr lang="en-US" sz="2400" dirty="0" err="1"/>
              <a:t>hx</a:t>
            </a:r>
            <a:r>
              <a:rPr lang="en-US" sz="2400" dirty="0"/>
              <a:t> of stuttering.</a:t>
            </a:r>
          </a:p>
          <a:p>
            <a:pPr lvl="1"/>
            <a:r>
              <a:rPr lang="en-US" sz="2400" dirty="0"/>
              <a:t>Referred for a few sessions of outpatient therapy to address fluency strategies.</a:t>
            </a:r>
          </a:p>
          <a:p>
            <a:pPr lvl="1"/>
            <a:r>
              <a:rPr lang="en-US" sz="2400" dirty="0"/>
              <a:t>M mentioned concern for reading comprehension.</a:t>
            </a:r>
          </a:p>
          <a:p>
            <a:pPr lvl="1"/>
            <a:r>
              <a:rPr lang="en-US" sz="2400" dirty="0"/>
              <a:t>Once he began therapy, dysfluencies observed were primarily at the beginning of a sentence and were whole word or phrase repetitions.</a:t>
            </a:r>
          </a:p>
          <a:p>
            <a:pPr lvl="1"/>
            <a:r>
              <a:rPr lang="en-US" sz="2400" dirty="0"/>
              <a:t>After 1-2 sessions, pt demonstrated understanding of fluency strategies. Language testing completed in these sessions given presentation of dysfluencies and parent concern of poor reading comprehension.</a:t>
            </a:r>
          </a:p>
          <a:p>
            <a:pPr lvl="1"/>
            <a:r>
              <a:rPr lang="en-US" sz="2400" dirty="0"/>
              <a:t>CELF-5 – Word Classes = 9; Understanding Spoken Paragraphs = 5</a:t>
            </a:r>
          </a:p>
          <a:p>
            <a:pPr lvl="1"/>
            <a:r>
              <a:rPr lang="en-US" sz="2400" dirty="0"/>
              <a:t>TAPS-4 – Numbers Forwards = 11; Word Memory = 11; Sentence Memory = 11; Total Memory = 105</a:t>
            </a:r>
          </a:p>
          <a:p>
            <a:pPr lvl="1"/>
            <a:r>
              <a:rPr lang="en-US" sz="2400" dirty="0"/>
              <a:t>Informally: Unable to quickly name objects in categories and explain similarities and differences between objects without visuals</a:t>
            </a:r>
          </a:p>
          <a:p>
            <a:pPr lvl="1"/>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742552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8EE7D-84BF-A480-C0B9-229B0886D830}"/>
              </a:ext>
            </a:extLst>
          </p:cNvPr>
          <p:cNvSpPr>
            <a:spLocks noGrp="1"/>
          </p:cNvSpPr>
          <p:nvPr>
            <p:ph type="title"/>
          </p:nvPr>
        </p:nvSpPr>
        <p:spPr/>
        <p:txBody>
          <a:bodyPr/>
          <a:lstStyle/>
          <a:p>
            <a:r>
              <a:rPr lang="en-US" dirty="0"/>
              <a:t>Case Study 2</a:t>
            </a:r>
          </a:p>
        </p:txBody>
      </p:sp>
      <p:sp>
        <p:nvSpPr>
          <p:cNvPr id="3" name="Content Placeholder 2">
            <a:extLst>
              <a:ext uri="{FF2B5EF4-FFF2-40B4-BE49-F238E27FC236}">
                <a16:creationId xmlns:a16="http://schemas.microsoft.com/office/drawing/2014/main" id="{0F67ADDF-CB11-4879-8BE7-E8BB33B71B45}"/>
              </a:ext>
            </a:extLst>
          </p:cNvPr>
          <p:cNvSpPr>
            <a:spLocks noGrp="1"/>
          </p:cNvSpPr>
          <p:nvPr>
            <p:ph idx="1"/>
          </p:nvPr>
        </p:nvSpPr>
        <p:spPr>
          <a:xfrm>
            <a:off x="677334" y="1464817"/>
            <a:ext cx="8596668" cy="4576546"/>
          </a:xfrm>
        </p:spPr>
        <p:txBody>
          <a:bodyPr>
            <a:normAutofit fontScale="77500" lnSpcReduction="20000"/>
          </a:bodyPr>
          <a:lstStyle/>
          <a:p>
            <a:r>
              <a:rPr lang="en-US" dirty="0"/>
              <a:t>7y10m old female who had a language screening and did not pass. </a:t>
            </a:r>
          </a:p>
          <a:p>
            <a:r>
              <a:rPr lang="en-US" dirty="0"/>
              <a:t>Difficulty noted on screening with formulating sentences and identifying what did not belong in a semantic category. Further testing recommended in order to determine if language processing disorder present.</a:t>
            </a:r>
          </a:p>
          <a:p>
            <a:r>
              <a:rPr lang="en-US" dirty="0"/>
              <a:t>Parent reported to SLP that child had difficulty getting words out and often seemed stuck on certain words.</a:t>
            </a:r>
          </a:p>
          <a:p>
            <a:r>
              <a:rPr lang="en-US" dirty="0"/>
              <a:t>CELF-5: Sentence Comprehension = 8; Word Structure = 4; Formulating Sentences = 8; Recalling Sentences = 5; Core Language = 79.</a:t>
            </a:r>
          </a:p>
          <a:p>
            <a:pPr algn="l" rtl="0"/>
            <a:r>
              <a:rPr lang="en-US" dirty="0"/>
              <a:t>TAPS-4: </a:t>
            </a:r>
            <a:r>
              <a:rPr lang="en-US" sz="1800" b="0" i="0" u="none" strike="noStrike" baseline="0" dirty="0"/>
              <a:t>Number Memory Forward</a:t>
            </a:r>
            <a:r>
              <a:rPr lang="en-US" dirty="0"/>
              <a:t> = </a:t>
            </a:r>
            <a:r>
              <a:rPr lang="en-US" sz="1800" b="0" i="0" u="none" strike="noStrike" baseline="0" dirty="0"/>
              <a:t>9; Word Memory = 10; Sentence Memory = 4; Memory Total = 88</a:t>
            </a:r>
            <a:endParaRPr lang="en-US" dirty="0"/>
          </a:p>
          <a:p>
            <a:pPr algn="l" rtl="0"/>
            <a:r>
              <a:rPr lang="en-US" dirty="0"/>
              <a:t>RAN/RAS: </a:t>
            </a:r>
          </a:p>
          <a:p>
            <a:pPr lvl="1"/>
            <a:r>
              <a:rPr lang="en-US" b="0" i="0" u="none" strike="noStrike" baseline="0" dirty="0"/>
              <a:t>Objects: Raw Score: 50  Standard Score: 99  Errors: 0  Self Corrections: N/A</a:t>
            </a:r>
            <a:endParaRPr lang="en-US" b="0" i="0" u="none" strike="noStrike" baseline="0" dirty="0">
              <a:solidFill>
                <a:srgbClr val="000000"/>
              </a:solidFill>
            </a:endParaRPr>
          </a:p>
          <a:p>
            <a:pPr lvl="1"/>
            <a:r>
              <a:rPr lang="en-US" b="0" i="0" u="none" strike="noStrike" baseline="0" dirty="0"/>
              <a:t>Colors: Raw Score: 58 Standard Score: 93 Errors: 3 Self Corrections: 1</a:t>
            </a:r>
            <a:endParaRPr lang="en-US" b="0" i="0" u="none" strike="noStrike" baseline="0" dirty="0">
              <a:solidFill>
                <a:srgbClr val="000000"/>
              </a:solidFill>
            </a:endParaRPr>
          </a:p>
          <a:p>
            <a:pPr lvl="1"/>
            <a:r>
              <a:rPr lang="en-US" b="0" i="0" u="none" strike="noStrike" baseline="0" dirty="0"/>
              <a:t>Numbers:  Raw Score: 34 Standard Score: 100 Errors: 0  Self Corrections: N/A</a:t>
            </a:r>
            <a:endParaRPr lang="en-US" b="0" i="0" u="none" strike="noStrike" baseline="0" dirty="0">
              <a:solidFill>
                <a:srgbClr val="000000"/>
              </a:solidFill>
            </a:endParaRPr>
          </a:p>
          <a:p>
            <a:pPr lvl="1"/>
            <a:r>
              <a:rPr lang="en-US" b="0" i="0" u="none" strike="noStrike" baseline="0" dirty="0"/>
              <a:t>Letters: Raw Score: 41 Standard Score:  90 Errors: 1 Self Corrections: 1</a:t>
            </a:r>
            <a:endParaRPr lang="en-US" b="0" i="0" u="none" strike="noStrike" baseline="0" dirty="0">
              <a:solidFill>
                <a:srgbClr val="000000"/>
              </a:solidFill>
            </a:endParaRPr>
          </a:p>
          <a:p>
            <a:pPr lvl="1"/>
            <a:r>
              <a:rPr lang="en-US" b="0" i="0" u="none" strike="noStrike" baseline="0" dirty="0"/>
              <a:t>2 Set Letters and Numbers: 45 Raw Score: 94 Standard Score: 1 Errors:  Self Corrections: 1</a:t>
            </a:r>
            <a:endParaRPr lang="en-US" b="0" i="0" u="none" strike="noStrike" baseline="0" dirty="0">
              <a:solidFill>
                <a:srgbClr val="000000"/>
              </a:solidFill>
            </a:endParaRPr>
          </a:p>
          <a:p>
            <a:pPr lvl="1"/>
            <a:r>
              <a:rPr lang="en-US" b="0" i="0" u="none" strike="noStrike" baseline="0" dirty="0"/>
              <a:t>3 Set Letters, Numbers, Colors: Raw Score: 50  Standard Score: 95 Errors: 0 Self Corrections: N/A</a:t>
            </a:r>
            <a:endParaRPr lang="en-US" b="0" i="0" u="none" strike="noStrike" baseline="0" dirty="0">
              <a:solidFill>
                <a:srgbClr val="000000"/>
              </a:solidFill>
            </a:endParaRPr>
          </a:p>
          <a:p>
            <a:endParaRPr lang="en-US" dirty="0"/>
          </a:p>
        </p:txBody>
      </p:sp>
    </p:spTree>
    <p:extLst>
      <p:ext uri="{BB962C8B-B14F-4D97-AF65-F5344CB8AC3E}">
        <p14:creationId xmlns:p14="http://schemas.microsoft.com/office/powerpoint/2010/main" val="3186061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do I address language processing difficulties in therapy?</a:t>
            </a:r>
          </a:p>
        </p:txBody>
      </p:sp>
      <p:sp>
        <p:nvSpPr>
          <p:cNvPr id="3" name="Content Placeholder 2"/>
          <p:cNvSpPr>
            <a:spLocks noGrp="1"/>
          </p:cNvSpPr>
          <p:nvPr>
            <p:ph idx="1"/>
          </p:nvPr>
        </p:nvSpPr>
        <p:spPr>
          <a:xfrm>
            <a:off x="677334" y="1930400"/>
            <a:ext cx="8596668" cy="4634173"/>
          </a:xfrm>
        </p:spPr>
        <p:txBody>
          <a:bodyPr>
            <a:normAutofit lnSpcReduction="10000"/>
          </a:bodyPr>
          <a:lstStyle/>
          <a:p>
            <a:r>
              <a:rPr lang="en-US" sz="2800" dirty="0"/>
              <a:t>Determine major weaknesses impacting overall communication and/or academic performance</a:t>
            </a:r>
          </a:p>
          <a:p>
            <a:r>
              <a:rPr lang="en-US" sz="2800" dirty="0"/>
              <a:t>Common areas to focus on</a:t>
            </a:r>
          </a:p>
          <a:p>
            <a:pPr lvl="1"/>
            <a:r>
              <a:rPr lang="en-US" sz="2800" dirty="0"/>
              <a:t>Question Comprehension </a:t>
            </a:r>
          </a:p>
          <a:p>
            <a:pPr lvl="1"/>
            <a:r>
              <a:rPr lang="en-US" sz="2800" dirty="0"/>
              <a:t>Language Memory/Strategies</a:t>
            </a:r>
          </a:p>
          <a:p>
            <a:pPr lvl="1"/>
            <a:r>
              <a:rPr lang="en-US" sz="2800" dirty="0"/>
              <a:t>Language Organization - Word Retrieval and Processing Speed</a:t>
            </a:r>
          </a:p>
          <a:p>
            <a:pPr lvl="1"/>
            <a:r>
              <a:rPr lang="en-US" sz="2800" dirty="0"/>
              <a:t>Increasing Specific Language</a:t>
            </a:r>
          </a:p>
          <a:p>
            <a:pPr lvl="1"/>
            <a:r>
              <a:rPr lang="en-US" sz="2800" dirty="0"/>
              <a:t>Reading/Auditory Comprehension</a:t>
            </a:r>
          </a:p>
        </p:txBody>
      </p:sp>
    </p:spTree>
    <p:extLst>
      <p:ext uri="{BB962C8B-B14F-4D97-AF65-F5344CB8AC3E}">
        <p14:creationId xmlns:p14="http://schemas.microsoft.com/office/powerpoint/2010/main" val="609530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9E0B2-4B23-BC33-7B1C-8ECFF2806A68}"/>
              </a:ext>
            </a:extLst>
          </p:cNvPr>
          <p:cNvSpPr>
            <a:spLocks noGrp="1"/>
          </p:cNvSpPr>
          <p:nvPr>
            <p:ph type="title"/>
          </p:nvPr>
        </p:nvSpPr>
        <p:spPr/>
        <p:txBody>
          <a:bodyPr/>
          <a:lstStyle/>
          <a:p>
            <a:r>
              <a:rPr lang="en-US" dirty="0"/>
              <a:t>Question Comprehension</a:t>
            </a:r>
          </a:p>
        </p:txBody>
      </p:sp>
      <p:sp>
        <p:nvSpPr>
          <p:cNvPr id="3" name="Content Placeholder 2">
            <a:extLst>
              <a:ext uri="{FF2B5EF4-FFF2-40B4-BE49-F238E27FC236}">
                <a16:creationId xmlns:a16="http://schemas.microsoft.com/office/drawing/2014/main" id="{F61D8DBE-4C62-BB1F-7B27-46943B9F866F}"/>
              </a:ext>
            </a:extLst>
          </p:cNvPr>
          <p:cNvSpPr>
            <a:spLocks noGrp="1"/>
          </p:cNvSpPr>
          <p:nvPr>
            <p:ph idx="1"/>
          </p:nvPr>
        </p:nvSpPr>
        <p:spPr/>
        <p:txBody>
          <a:bodyPr/>
          <a:lstStyle/>
          <a:p>
            <a:r>
              <a:rPr lang="en-US" dirty="0"/>
              <a:t>It is crucial to address a child’s knowledge of language before we expect the child to verbally express.</a:t>
            </a:r>
          </a:p>
          <a:p>
            <a:r>
              <a:rPr lang="en-US" dirty="0"/>
              <a:t>A structured question/answer format can be helpful as it allows for language expansion even if the child exhibits deficits in verbal and written expression.</a:t>
            </a:r>
          </a:p>
          <a:p>
            <a:r>
              <a:rPr lang="en-US" dirty="0"/>
              <a:t>You can begin with more structured questions (i.e., those requiring a yes/no response) and move to more open-ended questions as the child progresses.</a:t>
            </a:r>
          </a:p>
          <a:p>
            <a:r>
              <a:rPr lang="en-US" dirty="0"/>
              <a:t>As improvements are made in all areas, you can then ask the child to explain his/her response.  </a:t>
            </a:r>
          </a:p>
          <a:p>
            <a:endParaRPr lang="en-US" dirty="0"/>
          </a:p>
        </p:txBody>
      </p:sp>
    </p:spTree>
    <p:extLst>
      <p:ext uri="{BB962C8B-B14F-4D97-AF65-F5344CB8AC3E}">
        <p14:creationId xmlns:p14="http://schemas.microsoft.com/office/powerpoint/2010/main" val="646389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1436-6099-E752-31A1-F65BF4AF8DE0}"/>
              </a:ext>
            </a:extLst>
          </p:cNvPr>
          <p:cNvSpPr>
            <a:spLocks noGrp="1"/>
          </p:cNvSpPr>
          <p:nvPr>
            <p:ph type="title"/>
          </p:nvPr>
        </p:nvSpPr>
        <p:spPr/>
        <p:txBody>
          <a:bodyPr/>
          <a:lstStyle/>
          <a:p>
            <a:r>
              <a:rPr lang="en-US" dirty="0"/>
              <a:t>Therapy Goal	</a:t>
            </a:r>
            <a:br>
              <a:rPr lang="en-US" dirty="0"/>
            </a:br>
            <a:r>
              <a:rPr lang="en-US" dirty="0"/>
              <a:t>Question Comprehension </a:t>
            </a:r>
          </a:p>
        </p:txBody>
      </p:sp>
      <p:sp>
        <p:nvSpPr>
          <p:cNvPr id="3" name="Content Placeholder 2">
            <a:extLst>
              <a:ext uri="{FF2B5EF4-FFF2-40B4-BE49-F238E27FC236}">
                <a16:creationId xmlns:a16="http://schemas.microsoft.com/office/drawing/2014/main" id="{3BB3DBE1-641B-D938-93C1-7E50B1EF1095}"/>
              </a:ext>
            </a:extLst>
          </p:cNvPr>
          <p:cNvSpPr>
            <a:spLocks noGrp="1"/>
          </p:cNvSpPr>
          <p:nvPr>
            <p:ph idx="1"/>
          </p:nvPr>
        </p:nvSpPr>
        <p:spPr/>
        <p:txBody>
          <a:bodyPr/>
          <a:lstStyle/>
          <a:p>
            <a:r>
              <a:rPr lang="en-US" dirty="0"/>
              <a:t>Sample Goal: “Patient will answer a variety of age-appropriate questions with 90% accuracy.” </a:t>
            </a:r>
          </a:p>
          <a:p>
            <a:pPr lvl="1"/>
            <a:r>
              <a:rPr lang="en-US" dirty="0"/>
              <a:t>How Do I Address?</a:t>
            </a:r>
          </a:p>
          <a:p>
            <a:pPr lvl="2"/>
            <a:r>
              <a:rPr lang="en-US" dirty="0"/>
              <a:t>“Can” questions (“Can a dog fly?” yes/no)</a:t>
            </a:r>
          </a:p>
          <a:p>
            <a:pPr lvl="2"/>
            <a:r>
              <a:rPr lang="en-US" dirty="0"/>
              <a:t>“Do/Does” questions (“Do cats meow?” yes/no)</a:t>
            </a:r>
          </a:p>
          <a:p>
            <a:pPr lvl="2"/>
            <a:r>
              <a:rPr lang="en-US" dirty="0"/>
              <a:t>“If” questions (“If the sun is out, is it day time?” yes/no)</a:t>
            </a:r>
          </a:p>
          <a:p>
            <a:pPr lvl="2"/>
            <a:r>
              <a:rPr lang="en-US" dirty="0"/>
              <a:t>“Some/All” Questions (“Some/All spiders have eight legs”)</a:t>
            </a:r>
          </a:p>
          <a:p>
            <a:pPr lvl="2"/>
            <a:r>
              <a:rPr lang="en-US" dirty="0"/>
              <a:t>“True/False” Questions (“Ice is cold” true/false)</a:t>
            </a:r>
          </a:p>
          <a:p>
            <a:pPr lvl="2"/>
            <a:r>
              <a:rPr lang="en-US" dirty="0"/>
              <a:t>“</a:t>
            </a:r>
            <a:r>
              <a:rPr lang="en-US" dirty="0" err="1"/>
              <a:t>Wh</a:t>
            </a:r>
            <a:r>
              <a:rPr lang="en-US" dirty="0"/>
              <a:t>” Questions (“What”, “Where”, “Who”, When”, Why”)</a:t>
            </a:r>
          </a:p>
        </p:txBody>
      </p:sp>
    </p:spTree>
    <p:extLst>
      <p:ext uri="{BB962C8B-B14F-4D97-AF65-F5344CB8AC3E}">
        <p14:creationId xmlns:p14="http://schemas.microsoft.com/office/powerpoint/2010/main" val="2291807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5702"/>
            <a:ext cx="8596668" cy="1320800"/>
          </a:xfrm>
        </p:spPr>
        <p:txBody>
          <a:bodyPr>
            <a:normAutofit/>
          </a:bodyPr>
          <a:lstStyle/>
          <a:p>
            <a:r>
              <a:rPr lang="en-US" dirty="0"/>
              <a:t>Therapy</a:t>
            </a:r>
            <a:br>
              <a:rPr lang="en-US" dirty="0"/>
            </a:br>
            <a:r>
              <a:rPr lang="en-US" dirty="0"/>
              <a:t>Language Memory</a:t>
            </a:r>
          </a:p>
        </p:txBody>
      </p:sp>
      <p:sp>
        <p:nvSpPr>
          <p:cNvPr id="3" name="Content Placeholder 2"/>
          <p:cNvSpPr>
            <a:spLocks noGrp="1"/>
          </p:cNvSpPr>
          <p:nvPr>
            <p:ph idx="1"/>
          </p:nvPr>
        </p:nvSpPr>
        <p:spPr>
          <a:xfrm>
            <a:off x="677334" y="1616502"/>
            <a:ext cx="8596668" cy="4920776"/>
          </a:xfrm>
        </p:spPr>
        <p:txBody>
          <a:bodyPr>
            <a:noAutofit/>
          </a:bodyPr>
          <a:lstStyle/>
          <a:p>
            <a:r>
              <a:rPr lang="en-US" sz="2000" dirty="0"/>
              <a:t>If a child is struggling with language memory, it is important to introduce some memory strategies.</a:t>
            </a:r>
          </a:p>
          <a:p>
            <a:pPr lvl="1"/>
            <a:r>
              <a:rPr lang="en-US" sz="2000" dirty="0"/>
              <a:t>Memory Strategies include</a:t>
            </a:r>
          </a:p>
          <a:p>
            <a:pPr lvl="2"/>
            <a:r>
              <a:rPr lang="en-US" sz="2000" dirty="0"/>
              <a:t>Subvocalizing – repeating information to oneself as it is heard</a:t>
            </a:r>
          </a:p>
          <a:p>
            <a:pPr lvl="2"/>
            <a:r>
              <a:rPr lang="en-US" sz="2000" dirty="0"/>
              <a:t>Phonemic or Phonetic Cues – providing the first sound or writing the first letter</a:t>
            </a:r>
          </a:p>
          <a:p>
            <a:pPr lvl="2"/>
            <a:r>
              <a:rPr lang="en-US" sz="2000" dirty="0"/>
              <a:t>Chunking – putting 6 pictures into smaller sections of 2, 2, 2 or 3, 3 or 4, 2</a:t>
            </a:r>
          </a:p>
          <a:p>
            <a:pPr lvl="2"/>
            <a:r>
              <a:rPr lang="en-US" sz="2000" dirty="0"/>
              <a:t>Tapping out key words on fingers as they are heard</a:t>
            </a:r>
          </a:p>
          <a:p>
            <a:pPr lvl="2"/>
            <a:r>
              <a:rPr lang="en-US" sz="2000" dirty="0"/>
              <a:t>Visual Memory – seeing differences and retaining them</a:t>
            </a:r>
          </a:p>
          <a:p>
            <a:pPr lvl="2"/>
            <a:r>
              <a:rPr lang="en-US" sz="2000" dirty="0"/>
              <a:t>Categorizing </a:t>
            </a:r>
          </a:p>
        </p:txBody>
      </p:sp>
    </p:spTree>
    <p:extLst>
      <p:ext uri="{BB962C8B-B14F-4D97-AF65-F5344CB8AC3E}">
        <p14:creationId xmlns:p14="http://schemas.microsoft.com/office/powerpoint/2010/main" val="3909206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89D4-9F5D-999D-3A13-7513BCD8D801}"/>
              </a:ext>
            </a:extLst>
          </p:cNvPr>
          <p:cNvSpPr>
            <a:spLocks noGrp="1"/>
          </p:cNvSpPr>
          <p:nvPr>
            <p:ph type="title"/>
          </p:nvPr>
        </p:nvSpPr>
        <p:spPr/>
        <p:txBody>
          <a:bodyPr/>
          <a:lstStyle/>
          <a:p>
            <a:r>
              <a:rPr lang="en-US" dirty="0"/>
              <a:t>Therapy Goal </a:t>
            </a:r>
            <a:br>
              <a:rPr lang="en-US" dirty="0"/>
            </a:br>
            <a:r>
              <a:rPr lang="en-US" dirty="0"/>
              <a:t>Language Memory</a:t>
            </a:r>
          </a:p>
        </p:txBody>
      </p:sp>
      <p:sp>
        <p:nvSpPr>
          <p:cNvPr id="3" name="Content Placeholder 2">
            <a:extLst>
              <a:ext uri="{FF2B5EF4-FFF2-40B4-BE49-F238E27FC236}">
                <a16:creationId xmlns:a16="http://schemas.microsoft.com/office/drawing/2014/main" id="{99708A69-A56B-2DDB-6812-B6E71A96FF79}"/>
              </a:ext>
            </a:extLst>
          </p:cNvPr>
          <p:cNvSpPr>
            <a:spLocks noGrp="1"/>
          </p:cNvSpPr>
          <p:nvPr>
            <p:ph idx="1"/>
          </p:nvPr>
        </p:nvSpPr>
        <p:spPr>
          <a:xfrm>
            <a:off x="576775" y="2160589"/>
            <a:ext cx="8697227" cy="3705639"/>
          </a:xfrm>
        </p:spPr>
        <p:txBody>
          <a:bodyPr>
            <a:normAutofit fontScale="92500" lnSpcReduction="20000"/>
          </a:bodyPr>
          <a:lstStyle/>
          <a:p>
            <a:r>
              <a:rPr lang="en-US" sz="1800" dirty="0"/>
              <a:t>It is important to use information obtained in the initial evaluation to set a realistic, achievable goal. </a:t>
            </a:r>
          </a:p>
          <a:p>
            <a:r>
              <a:rPr lang="en-US" dirty="0"/>
              <a:t>Have the child use learned memory strategies to increase the number of critical elements he/she can retain.</a:t>
            </a:r>
          </a:p>
          <a:p>
            <a:r>
              <a:rPr lang="en-US" sz="1800" dirty="0"/>
              <a:t>If </a:t>
            </a:r>
            <a:r>
              <a:rPr lang="en-US" dirty="0"/>
              <a:t>the </a:t>
            </a:r>
            <a:r>
              <a:rPr lang="en-US" sz="1800" dirty="0"/>
              <a:t>child is able to recall 4 key elements, a short term objective might be to recall up to 6 key elements.</a:t>
            </a:r>
          </a:p>
          <a:p>
            <a:r>
              <a:rPr lang="en-US" sz="1800" dirty="0"/>
              <a:t>Sample Goal: “Patient will use 2-3 memory strategies to recall up to 6 key elements in a verbal message in 4 out of 5 trials.”</a:t>
            </a:r>
          </a:p>
          <a:p>
            <a:r>
              <a:rPr lang="en-US" dirty="0"/>
              <a:t>How Do I Address?</a:t>
            </a:r>
          </a:p>
          <a:p>
            <a:pPr lvl="1"/>
            <a:r>
              <a:rPr lang="en-US" dirty="0"/>
              <a:t>Following directions with multiple key elements </a:t>
            </a:r>
          </a:p>
          <a:p>
            <a:pPr lvl="2"/>
            <a:r>
              <a:rPr lang="en-US" dirty="0"/>
              <a:t>Magnet Boards (“</a:t>
            </a:r>
            <a:r>
              <a:rPr lang="en-US" u="sng" dirty="0"/>
              <a:t>Put</a:t>
            </a:r>
            <a:r>
              <a:rPr lang="en-US" dirty="0"/>
              <a:t> the</a:t>
            </a:r>
            <a:r>
              <a:rPr lang="en-US" u="sng" dirty="0"/>
              <a:t> big horse inside </a:t>
            </a:r>
            <a:r>
              <a:rPr lang="en-US" dirty="0"/>
              <a:t>the </a:t>
            </a:r>
            <a:r>
              <a:rPr lang="en-US" u="sng" dirty="0"/>
              <a:t>brown fence</a:t>
            </a:r>
            <a:r>
              <a:rPr lang="en-US" dirty="0"/>
              <a:t>“)</a:t>
            </a:r>
          </a:p>
          <a:p>
            <a:pPr marL="2286000" lvl="5" indent="0">
              <a:buNone/>
            </a:pPr>
            <a:r>
              <a:rPr lang="en-US" dirty="0"/>
              <a:t>      1		2	3	4		5	6</a:t>
            </a:r>
          </a:p>
          <a:p>
            <a:pPr lvl="2"/>
            <a:r>
              <a:rPr lang="en-US" dirty="0"/>
              <a:t>Dolls, Farm, Playhouse, Kitchen </a:t>
            </a:r>
          </a:p>
        </p:txBody>
      </p:sp>
    </p:spTree>
    <p:extLst>
      <p:ext uri="{BB962C8B-B14F-4D97-AF65-F5344CB8AC3E}">
        <p14:creationId xmlns:p14="http://schemas.microsoft.com/office/powerpoint/2010/main" val="109120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09241-26A7-0A18-5E53-75C459543C8A}"/>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AE5E4892-7BC1-88FC-F1CB-20BDCB5389C3}"/>
              </a:ext>
            </a:extLst>
          </p:cNvPr>
          <p:cNvSpPr>
            <a:spLocks noGrp="1"/>
          </p:cNvSpPr>
          <p:nvPr>
            <p:ph idx="1"/>
          </p:nvPr>
        </p:nvSpPr>
        <p:spPr/>
        <p:txBody>
          <a:bodyPr/>
          <a:lstStyle/>
          <a:p>
            <a:r>
              <a:rPr lang="en-US" dirty="0"/>
              <a:t>Financial: Both presenters are full-time employees of Children’s of Alabama and receive a salary.</a:t>
            </a:r>
          </a:p>
          <a:p>
            <a:endParaRPr lang="en-US" dirty="0"/>
          </a:p>
          <a:p>
            <a:r>
              <a:rPr lang="en-US" dirty="0"/>
              <a:t>Non-Financial: None</a:t>
            </a:r>
          </a:p>
        </p:txBody>
      </p:sp>
    </p:spTree>
    <p:extLst>
      <p:ext uri="{BB962C8B-B14F-4D97-AF65-F5344CB8AC3E}">
        <p14:creationId xmlns:p14="http://schemas.microsoft.com/office/powerpoint/2010/main" val="217476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226A-5F4B-B911-D573-B71B9056805B}"/>
              </a:ext>
            </a:extLst>
          </p:cNvPr>
          <p:cNvSpPr>
            <a:spLocks noGrp="1"/>
          </p:cNvSpPr>
          <p:nvPr>
            <p:ph type="title"/>
          </p:nvPr>
        </p:nvSpPr>
        <p:spPr/>
        <p:txBody>
          <a:bodyPr/>
          <a:lstStyle/>
          <a:p>
            <a:r>
              <a:rPr lang="en-US" dirty="0"/>
              <a:t>Video Demonstration</a:t>
            </a:r>
          </a:p>
        </p:txBody>
      </p:sp>
      <p:sp>
        <p:nvSpPr>
          <p:cNvPr id="3" name="Content Placeholder 2">
            <a:extLst>
              <a:ext uri="{FF2B5EF4-FFF2-40B4-BE49-F238E27FC236}">
                <a16:creationId xmlns:a16="http://schemas.microsoft.com/office/drawing/2014/main" id="{0C429447-D41C-9651-5A03-4959A4BA7D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40010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405"/>
            <a:ext cx="8596668" cy="1550989"/>
          </a:xfrm>
        </p:spPr>
        <p:txBody>
          <a:bodyPr>
            <a:noAutofit/>
          </a:bodyPr>
          <a:lstStyle/>
          <a:p>
            <a:r>
              <a:rPr lang="en-US" dirty="0"/>
              <a:t>Therapy</a:t>
            </a:r>
            <a:br>
              <a:rPr lang="en-US" dirty="0"/>
            </a:br>
            <a:r>
              <a:rPr lang="en-US" dirty="0"/>
              <a:t>Language Organization - Word Retrieval</a:t>
            </a:r>
          </a:p>
        </p:txBody>
      </p:sp>
      <p:sp>
        <p:nvSpPr>
          <p:cNvPr id="3" name="Content Placeholder 2"/>
          <p:cNvSpPr>
            <a:spLocks noGrp="1"/>
          </p:cNvSpPr>
          <p:nvPr>
            <p:ph idx="1"/>
          </p:nvPr>
        </p:nvSpPr>
        <p:spPr>
          <a:xfrm>
            <a:off x="677334" y="1560087"/>
            <a:ext cx="8596668" cy="4704235"/>
          </a:xfrm>
        </p:spPr>
        <p:txBody>
          <a:bodyPr>
            <a:noAutofit/>
          </a:bodyPr>
          <a:lstStyle/>
          <a:p>
            <a:r>
              <a:rPr lang="en-US" dirty="0"/>
              <a:t>Explain to parents that word retrieval errors are not a vocabulary deficiency.  The child has the knowledge. If the child can recall the word with a phonemic or semantic prompt, you will know that the target word is part of the vocabulary repertoire.  The child is just not able to recall it in an efficient manner.</a:t>
            </a:r>
          </a:p>
          <a:p>
            <a:pPr lvl="1"/>
            <a:endParaRPr lang="en-US" dirty="0"/>
          </a:p>
        </p:txBody>
      </p:sp>
    </p:spTree>
    <p:extLst>
      <p:ext uri="{BB962C8B-B14F-4D97-AF65-F5344CB8AC3E}">
        <p14:creationId xmlns:p14="http://schemas.microsoft.com/office/powerpoint/2010/main" val="3481313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50928-3252-C2ED-6A2E-D7E89B7C88F8}"/>
              </a:ext>
            </a:extLst>
          </p:cNvPr>
          <p:cNvSpPr>
            <a:spLocks noGrp="1"/>
          </p:cNvSpPr>
          <p:nvPr>
            <p:ph type="title"/>
          </p:nvPr>
        </p:nvSpPr>
        <p:spPr/>
        <p:txBody>
          <a:bodyPr/>
          <a:lstStyle/>
          <a:p>
            <a:r>
              <a:rPr lang="en-US" dirty="0"/>
              <a:t>Therapy Goal</a:t>
            </a:r>
            <a:br>
              <a:rPr lang="en-US" dirty="0"/>
            </a:br>
            <a:r>
              <a:rPr lang="en-US" dirty="0"/>
              <a:t>Language Organization - Word Retrieval</a:t>
            </a:r>
          </a:p>
        </p:txBody>
      </p:sp>
      <p:sp>
        <p:nvSpPr>
          <p:cNvPr id="3" name="Content Placeholder 2">
            <a:extLst>
              <a:ext uri="{FF2B5EF4-FFF2-40B4-BE49-F238E27FC236}">
                <a16:creationId xmlns:a16="http://schemas.microsoft.com/office/drawing/2014/main" id="{B91F4975-84BD-418C-C3D3-9A58E7989BF8}"/>
              </a:ext>
            </a:extLst>
          </p:cNvPr>
          <p:cNvSpPr>
            <a:spLocks noGrp="1"/>
          </p:cNvSpPr>
          <p:nvPr>
            <p:ph idx="1"/>
          </p:nvPr>
        </p:nvSpPr>
        <p:spPr/>
        <p:txBody>
          <a:bodyPr>
            <a:normAutofit fontScale="92500"/>
          </a:bodyPr>
          <a:lstStyle/>
          <a:p>
            <a:r>
              <a:rPr lang="en-US" dirty="0"/>
              <a:t>Sample Goal: “Patient will complete language organization tasks (i.e., categories, word associations, similarities, differences) with 90% accuracy.”</a:t>
            </a:r>
          </a:p>
          <a:p>
            <a:r>
              <a:rPr lang="en-US" dirty="0"/>
              <a:t>How Do I Address?</a:t>
            </a:r>
          </a:p>
          <a:p>
            <a:pPr lvl="1"/>
            <a:r>
              <a:rPr lang="en-US" sz="1600" dirty="0"/>
              <a:t>Rapid naming or word association games: Start with supplying objects, then actions, then descriptive words.  As the child improves, mix them up and have them switch so that the brain is having to make quick and efficient transitions between vocabulary.</a:t>
            </a:r>
            <a:endParaRPr lang="en-US" dirty="0"/>
          </a:p>
          <a:p>
            <a:pPr lvl="1"/>
            <a:r>
              <a:rPr lang="en-US" sz="1600" dirty="0"/>
              <a:t>Categorization: Receptive (putting objects into groups); Convergent (with and without pictures); Divergent (number of objects in given group with and without pictures)</a:t>
            </a:r>
          </a:p>
          <a:p>
            <a:pPr lvl="2"/>
            <a:r>
              <a:rPr lang="en-US" dirty="0"/>
              <a:t>Categories magnet board, Vocabulary Sorting Center activity </a:t>
            </a:r>
          </a:p>
          <a:p>
            <a:pPr lvl="1"/>
            <a:r>
              <a:rPr lang="en-US" sz="1600" dirty="0"/>
              <a:t>Similarities/Differences: Explain at least one of each with and without visual supports</a:t>
            </a:r>
          </a:p>
          <a:p>
            <a:pPr lvl="2"/>
            <a:r>
              <a:rPr lang="en-US" dirty="0"/>
              <a:t>Granny’s Candies, Picture Cards</a:t>
            </a:r>
          </a:p>
          <a:p>
            <a:pPr lvl="1"/>
            <a:endParaRPr lang="en-US" dirty="0"/>
          </a:p>
          <a:p>
            <a:pPr lvl="1"/>
            <a:endParaRPr lang="en-US" dirty="0"/>
          </a:p>
          <a:p>
            <a:endParaRPr lang="en-US" dirty="0"/>
          </a:p>
        </p:txBody>
      </p:sp>
    </p:spTree>
    <p:extLst>
      <p:ext uri="{BB962C8B-B14F-4D97-AF65-F5344CB8AC3E}">
        <p14:creationId xmlns:p14="http://schemas.microsoft.com/office/powerpoint/2010/main" val="1424422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8338"/>
            <a:ext cx="8596668" cy="1628834"/>
          </a:xfrm>
        </p:spPr>
        <p:txBody>
          <a:bodyPr>
            <a:noAutofit/>
          </a:bodyPr>
          <a:lstStyle/>
          <a:p>
            <a:r>
              <a:rPr lang="en-US" dirty="0"/>
              <a:t>Therapy Goal</a:t>
            </a:r>
            <a:br>
              <a:rPr lang="en-US" dirty="0"/>
            </a:br>
            <a:r>
              <a:rPr lang="en-US" dirty="0"/>
              <a:t>Language Organization - Word Retrieval (continued)	</a:t>
            </a:r>
          </a:p>
        </p:txBody>
      </p:sp>
      <p:sp>
        <p:nvSpPr>
          <p:cNvPr id="5" name="Content Placeholder 4"/>
          <p:cNvSpPr>
            <a:spLocks noGrp="1"/>
          </p:cNvSpPr>
          <p:nvPr>
            <p:ph idx="1"/>
          </p:nvPr>
        </p:nvSpPr>
        <p:spPr>
          <a:xfrm>
            <a:off x="677334" y="1817172"/>
            <a:ext cx="8596668" cy="3880773"/>
          </a:xfrm>
        </p:spPr>
        <p:txBody>
          <a:bodyPr/>
          <a:lstStyle/>
          <a:p>
            <a:pPr lvl="1"/>
            <a:r>
              <a:rPr lang="en-US" dirty="0"/>
              <a:t>Language Webs</a:t>
            </a:r>
          </a:p>
          <a:p>
            <a:pPr lvl="2"/>
            <a:r>
              <a:rPr lang="en-US" sz="1600" dirty="0"/>
              <a:t>Preschool age and not yet reading – use pictures</a:t>
            </a:r>
          </a:p>
          <a:p>
            <a:pPr lvl="2"/>
            <a:r>
              <a:rPr lang="en-US" sz="1600" dirty="0"/>
              <a:t>School age – use pictures if visual supports required and increase to words (if reading skills are age appropriate) only as you observe improvement</a:t>
            </a:r>
          </a:p>
          <a:p>
            <a:pPr marL="457200" lvl="1" indent="0">
              <a:buNone/>
            </a:pPr>
            <a:endParaRPr lang="en-US" dirty="0"/>
          </a:p>
          <a:p>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003868" y="3124777"/>
            <a:ext cx="5943600" cy="3896995"/>
          </a:xfrm>
          <a:prstGeom prst="rect">
            <a:avLst/>
          </a:prstGeom>
        </p:spPr>
      </p:pic>
    </p:spTree>
    <p:extLst>
      <p:ext uri="{BB962C8B-B14F-4D97-AF65-F5344CB8AC3E}">
        <p14:creationId xmlns:p14="http://schemas.microsoft.com/office/powerpoint/2010/main" val="2483172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EE3D-DDDA-843A-468A-F3C36617636D}"/>
              </a:ext>
            </a:extLst>
          </p:cNvPr>
          <p:cNvSpPr>
            <a:spLocks noGrp="1"/>
          </p:cNvSpPr>
          <p:nvPr>
            <p:ph type="title"/>
          </p:nvPr>
        </p:nvSpPr>
        <p:spPr/>
        <p:txBody>
          <a:bodyPr/>
          <a:lstStyle/>
          <a:p>
            <a:r>
              <a:rPr lang="en-US"/>
              <a:t>Video Demonstration</a:t>
            </a:r>
            <a:endParaRPr lang="en-US" dirty="0"/>
          </a:p>
        </p:txBody>
      </p:sp>
      <p:sp>
        <p:nvSpPr>
          <p:cNvPr id="3" name="Content Placeholder 2">
            <a:extLst>
              <a:ext uri="{FF2B5EF4-FFF2-40B4-BE49-F238E27FC236}">
                <a16:creationId xmlns:a16="http://schemas.microsoft.com/office/drawing/2014/main" id="{1889B692-EA93-A3EF-3BF1-97AA9490FB8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76059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B68B9-9FE1-FB33-5A7C-079B021A631A}"/>
              </a:ext>
            </a:extLst>
          </p:cNvPr>
          <p:cNvSpPr>
            <a:spLocks noGrp="1"/>
          </p:cNvSpPr>
          <p:nvPr>
            <p:ph type="title"/>
          </p:nvPr>
        </p:nvSpPr>
        <p:spPr/>
        <p:txBody>
          <a:bodyPr/>
          <a:lstStyle/>
          <a:p>
            <a:r>
              <a:rPr lang="en-US" dirty="0"/>
              <a:t>Compensatory Cueing for Word Retrieval </a:t>
            </a:r>
          </a:p>
        </p:txBody>
      </p:sp>
      <p:sp>
        <p:nvSpPr>
          <p:cNvPr id="3" name="Content Placeholder 2">
            <a:extLst>
              <a:ext uri="{FF2B5EF4-FFF2-40B4-BE49-F238E27FC236}">
                <a16:creationId xmlns:a16="http://schemas.microsoft.com/office/drawing/2014/main" id="{0304DE6F-3CBF-69E1-8AD6-0C64743C0CFE}"/>
              </a:ext>
            </a:extLst>
          </p:cNvPr>
          <p:cNvSpPr>
            <a:spLocks noGrp="1"/>
          </p:cNvSpPr>
          <p:nvPr>
            <p:ph idx="1"/>
          </p:nvPr>
        </p:nvSpPr>
        <p:spPr/>
        <p:txBody>
          <a:bodyPr>
            <a:normAutofit/>
          </a:bodyPr>
          <a:lstStyle/>
          <a:p>
            <a:r>
              <a:rPr lang="en-US" dirty="0"/>
              <a:t>Compensatory Cueing is a flexible model which can be used to assist children with word retrieval difficulties. </a:t>
            </a:r>
          </a:p>
          <a:p>
            <a:r>
              <a:rPr lang="en-US" dirty="0"/>
              <a:t>Cueing is meant to be flexible so that it can meet the needs of each individual child.</a:t>
            </a:r>
          </a:p>
          <a:p>
            <a:r>
              <a:rPr lang="en-US" dirty="0"/>
              <a:t>The following cueing methods are included in Compensatory Cueing:</a:t>
            </a:r>
          </a:p>
          <a:p>
            <a:pPr lvl="1"/>
            <a:r>
              <a:rPr lang="en-US" dirty="0"/>
              <a:t>Additional Time</a:t>
            </a:r>
          </a:p>
          <a:p>
            <a:pPr lvl="1"/>
            <a:r>
              <a:rPr lang="en-US" dirty="0"/>
              <a:t>Stimulus Repetition</a:t>
            </a:r>
          </a:p>
          <a:p>
            <a:pPr lvl="1"/>
            <a:r>
              <a:rPr lang="en-US" dirty="0"/>
              <a:t>Question Prompts</a:t>
            </a:r>
          </a:p>
          <a:p>
            <a:pPr lvl="1"/>
            <a:r>
              <a:rPr lang="en-US" dirty="0"/>
              <a:t>Additional Information</a:t>
            </a:r>
          </a:p>
          <a:p>
            <a:pPr lvl="1"/>
            <a:r>
              <a:rPr lang="en-US" dirty="0"/>
              <a:t>Naming</a:t>
            </a:r>
          </a:p>
          <a:p>
            <a:pPr marL="457200" lvl="1" indent="0">
              <a:buNone/>
            </a:pPr>
            <a:endParaRPr lang="en-US" dirty="0"/>
          </a:p>
          <a:p>
            <a:endParaRPr lang="en-US" dirty="0"/>
          </a:p>
        </p:txBody>
      </p:sp>
    </p:spTree>
    <p:extLst>
      <p:ext uri="{BB962C8B-B14F-4D97-AF65-F5344CB8AC3E}">
        <p14:creationId xmlns:p14="http://schemas.microsoft.com/office/powerpoint/2010/main" val="1836573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C75B-FC1A-E6EF-01F1-511D6AFA430E}"/>
              </a:ext>
            </a:extLst>
          </p:cNvPr>
          <p:cNvSpPr>
            <a:spLocks noGrp="1"/>
          </p:cNvSpPr>
          <p:nvPr>
            <p:ph type="title"/>
          </p:nvPr>
        </p:nvSpPr>
        <p:spPr/>
        <p:txBody>
          <a:bodyPr/>
          <a:lstStyle/>
          <a:p>
            <a:r>
              <a:rPr lang="en-US" dirty="0"/>
              <a:t>Compensatory Cueing for Word Retrieval </a:t>
            </a:r>
          </a:p>
        </p:txBody>
      </p:sp>
      <p:sp>
        <p:nvSpPr>
          <p:cNvPr id="3" name="Content Placeholder 2">
            <a:extLst>
              <a:ext uri="{FF2B5EF4-FFF2-40B4-BE49-F238E27FC236}">
                <a16:creationId xmlns:a16="http://schemas.microsoft.com/office/drawing/2014/main" id="{2F9E009C-0329-45E7-DB96-A0832D49EB5E}"/>
              </a:ext>
            </a:extLst>
          </p:cNvPr>
          <p:cNvSpPr>
            <a:spLocks noGrp="1"/>
          </p:cNvSpPr>
          <p:nvPr>
            <p:ph idx="1"/>
          </p:nvPr>
        </p:nvSpPr>
        <p:spPr/>
        <p:txBody>
          <a:bodyPr>
            <a:normAutofit/>
          </a:bodyPr>
          <a:lstStyle/>
          <a:p>
            <a:pPr marL="457200" lvl="1" indent="0">
              <a:buNone/>
            </a:pPr>
            <a:r>
              <a:rPr lang="en-US" sz="2000" dirty="0"/>
              <a:t>If a child exhibits significant difficulty retrieving a word:</a:t>
            </a:r>
          </a:p>
          <a:p>
            <a:pPr lvl="2"/>
            <a:r>
              <a:rPr lang="en-US" sz="1600" dirty="0"/>
              <a:t>First, provide </a:t>
            </a:r>
            <a:r>
              <a:rPr lang="en-US" sz="1600" b="1" dirty="0"/>
              <a:t>additional time </a:t>
            </a:r>
            <a:r>
              <a:rPr lang="en-US" sz="1600" dirty="0"/>
              <a:t>for the child to respond.</a:t>
            </a:r>
            <a:endParaRPr lang="en-US" sz="1600" b="1" dirty="0"/>
          </a:p>
          <a:p>
            <a:pPr lvl="2"/>
            <a:r>
              <a:rPr lang="en-US" sz="1600" dirty="0"/>
              <a:t>Next, </a:t>
            </a:r>
            <a:r>
              <a:rPr lang="en-US" sz="1600" b="1" dirty="0"/>
              <a:t>repeat the stimulus</a:t>
            </a:r>
            <a:r>
              <a:rPr lang="en-US" sz="1600" dirty="0"/>
              <a:t>. </a:t>
            </a:r>
          </a:p>
          <a:p>
            <a:pPr lvl="2"/>
            <a:r>
              <a:rPr lang="en-US" sz="1600" dirty="0"/>
              <a:t>If difficulty continues, move to </a:t>
            </a:r>
            <a:r>
              <a:rPr lang="en-US" sz="1600" b="1" dirty="0"/>
              <a:t>question prompts</a:t>
            </a:r>
            <a:r>
              <a:rPr lang="en-US" sz="1600" dirty="0"/>
              <a:t>.</a:t>
            </a:r>
          </a:p>
          <a:p>
            <a:pPr lvl="2"/>
            <a:r>
              <a:rPr lang="en-US" sz="1600" dirty="0"/>
              <a:t>When unable to achieve with questions, move to providing </a:t>
            </a:r>
            <a:r>
              <a:rPr lang="en-US" sz="1600" b="1" dirty="0"/>
              <a:t>additional information</a:t>
            </a:r>
            <a:r>
              <a:rPr lang="en-US" sz="1600" dirty="0"/>
              <a:t>.</a:t>
            </a:r>
          </a:p>
          <a:p>
            <a:pPr lvl="2"/>
            <a:r>
              <a:rPr lang="en-US" sz="1600" dirty="0"/>
              <a:t>If a child is unable to retrieve the target word despite all previous prompts, </a:t>
            </a:r>
            <a:r>
              <a:rPr lang="en-US" sz="1600" b="1" dirty="0"/>
              <a:t>write or name the item</a:t>
            </a:r>
            <a:r>
              <a:rPr lang="en-US" sz="1600" dirty="0"/>
              <a:t> with the expectation for the child to repeat.</a:t>
            </a:r>
          </a:p>
          <a:p>
            <a:pPr marL="914400" lvl="2" indent="0">
              <a:buNone/>
            </a:pPr>
            <a:endParaRPr lang="en-US" dirty="0"/>
          </a:p>
          <a:p>
            <a:endParaRPr lang="en-US" dirty="0"/>
          </a:p>
        </p:txBody>
      </p:sp>
    </p:spTree>
    <p:extLst>
      <p:ext uri="{BB962C8B-B14F-4D97-AF65-F5344CB8AC3E}">
        <p14:creationId xmlns:p14="http://schemas.microsoft.com/office/powerpoint/2010/main" val="1965518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2998"/>
            <a:ext cx="8596668" cy="1320800"/>
          </a:xfrm>
        </p:spPr>
        <p:txBody>
          <a:bodyPr/>
          <a:lstStyle/>
          <a:p>
            <a:r>
              <a:rPr lang="en-US" dirty="0"/>
              <a:t>Therapy</a:t>
            </a:r>
            <a:br>
              <a:rPr lang="en-US" dirty="0"/>
            </a:br>
            <a:r>
              <a:rPr lang="en-US" dirty="0"/>
              <a:t>Increasing Specific Language</a:t>
            </a:r>
          </a:p>
        </p:txBody>
      </p:sp>
      <p:sp>
        <p:nvSpPr>
          <p:cNvPr id="3" name="Content Placeholder 2"/>
          <p:cNvSpPr>
            <a:spLocks noGrp="1"/>
          </p:cNvSpPr>
          <p:nvPr>
            <p:ph idx="1"/>
          </p:nvPr>
        </p:nvSpPr>
        <p:spPr>
          <a:xfrm>
            <a:off x="677334" y="1643798"/>
            <a:ext cx="8596668" cy="4838889"/>
          </a:xfrm>
        </p:spPr>
        <p:txBody>
          <a:bodyPr>
            <a:normAutofit/>
          </a:bodyPr>
          <a:lstStyle/>
          <a:p>
            <a:r>
              <a:rPr lang="en-US" dirty="0"/>
              <a:t>This is directly related to word retrieval</a:t>
            </a:r>
          </a:p>
          <a:p>
            <a:r>
              <a:rPr lang="en-US" dirty="0"/>
              <a:t>Target increasing use of specific language as you tie in activities from language organization tasks</a:t>
            </a:r>
          </a:p>
          <a:p>
            <a:r>
              <a:rPr lang="en-US" dirty="0"/>
              <a:t>Areas to address include: attributes, synonyms/antonyms, concepts </a:t>
            </a:r>
          </a:p>
          <a:p>
            <a:pPr marL="0" indent="0">
              <a:buNone/>
            </a:pPr>
            <a:endParaRPr lang="en-US" dirty="0"/>
          </a:p>
        </p:txBody>
      </p:sp>
    </p:spTree>
    <p:extLst>
      <p:ext uri="{BB962C8B-B14F-4D97-AF65-F5344CB8AC3E}">
        <p14:creationId xmlns:p14="http://schemas.microsoft.com/office/powerpoint/2010/main" val="3828640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 Goals</a:t>
            </a:r>
            <a:br>
              <a:rPr lang="en-US" dirty="0"/>
            </a:br>
            <a:r>
              <a:rPr lang="en-US" dirty="0"/>
              <a:t>Increasing Specific Language</a:t>
            </a:r>
          </a:p>
        </p:txBody>
      </p:sp>
      <p:sp>
        <p:nvSpPr>
          <p:cNvPr id="3" name="Content Placeholder 2"/>
          <p:cNvSpPr>
            <a:spLocks noGrp="1"/>
          </p:cNvSpPr>
          <p:nvPr>
            <p:ph idx="1"/>
          </p:nvPr>
        </p:nvSpPr>
        <p:spPr>
          <a:xfrm>
            <a:off x="677334" y="1930400"/>
            <a:ext cx="8596668" cy="4743355"/>
          </a:xfrm>
        </p:spPr>
        <p:txBody>
          <a:bodyPr>
            <a:noAutofit/>
          </a:bodyPr>
          <a:lstStyle/>
          <a:p>
            <a:r>
              <a:rPr lang="en-US" sz="2000" dirty="0"/>
              <a:t>Sample Goal: “Patient will provide specific descriptions of an object using at least 5 attributes in 4 out of 5 trials.”</a:t>
            </a:r>
          </a:p>
          <a:p>
            <a:pPr lvl="1"/>
            <a:r>
              <a:rPr lang="en-US" sz="2000" dirty="0"/>
              <a:t>How Do I Address?</a:t>
            </a:r>
          </a:p>
          <a:p>
            <a:pPr lvl="2"/>
            <a:r>
              <a:rPr lang="en-US" sz="1600" dirty="0" err="1"/>
              <a:t>HeadBandz</a:t>
            </a:r>
            <a:r>
              <a:rPr lang="en-US" sz="1600" dirty="0"/>
              <a:t> </a:t>
            </a:r>
            <a:endParaRPr lang="en-US" sz="1600" dirty="0">
              <a:highlight>
                <a:srgbClr val="FFFF00"/>
              </a:highlight>
            </a:endParaRPr>
          </a:p>
          <a:p>
            <a:pPr lvl="2"/>
            <a:r>
              <a:rPr lang="en-US" sz="1600" dirty="0"/>
              <a:t>Lids and Lizards </a:t>
            </a:r>
          </a:p>
          <a:p>
            <a:pPr lvl="2"/>
            <a:r>
              <a:rPr lang="en-US" sz="1600" dirty="0"/>
              <a:t>Guess Who</a:t>
            </a:r>
            <a:r>
              <a:rPr lang="en-US" sz="1800" dirty="0"/>
              <a:t>?</a:t>
            </a:r>
            <a:endParaRPr lang="en-US" sz="1600" dirty="0"/>
          </a:p>
          <a:p>
            <a:r>
              <a:rPr lang="en-US" sz="2000" dirty="0"/>
              <a:t>Sample Goal: “Patient will complete synonyms/antonyms task with 90% accuracy.”</a:t>
            </a:r>
          </a:p>
          <a:p>
            <a:pPr lvl="1"/>
            <a:r>
              <a:rPr lang="en-US" sz="2000" dirty="0"/>
              <a:t>How Do I Address?</a:t>
            </a:r>
          </a:p>
          <a:p>
            <a:pPr lvl="2"/>
            <a:r>
              <a:rPr lang="en-US" dirty="0"/>
              <a:t>Taboo	</a:t>
            </a:r>
          </a:p>
          <a:p>
            <a:pPr lvl="2"/>
            <a:r>
              <a:rPr lang="en-US" dirty="0"/>
              <a:t>Worksheets</a:t>
            </a:r>
          </a:p>
          <a:p>
            <a:pPr marL="457200" lvl="1" indent="0">
              <a:buNone/>
            </a:pPr>
            <a:endParaRPr lang="en-US" sz="2000" dirty="0"/>
          </a:p>
        </p:txBody>
      </p:sp>
    </p:spTree>
    <p:extLst>
      <p:ext uri="{BB962C8B-B14F-4D97-AF65-F5344CB8AC3E}">
        <p14:creationId xmlns:p14="http://schemas.microsoft.com/office/powerpoint/2010/main" val="3512676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 Goal</a:t>
            </a:r>
            <a:br>
              <a:rPr lang="en-US" dirty="0"/>
            </a:br>
            <a:r>
              <a:rPr lang="en-US" dirty="0"/>
              <a:t>Reading Comprehension</a:t>
            </a:r>
          </a:p>
        </p:txBody>
      </p:sp>
      <p:sp>
        <p:nvSpPr>
          <p:cNvPr id="3" name="Content Placeholder 2"/>
          <p:cNvSpPr>
            <a:spLocks noGrp="1"/>
          </p:cNvSpPr>
          <p:nvPr>
            <p:ph idx="1"/>
          </p:nvPr>
        </p:nvSpPr>
        <p:spPr>
          <a:xfrm>
            <a:off x="677334" y="1930400"/>
            <a:ext cx="8596668" cy="4729707"/>
          </a:xfrm>
        </p:spPr>
        <p:txBody>
          <a:bodyPr>
            <a:normAutofit/>
          </a:bodyPr>
          <a:lstStyle/>
          <a:p>
            <a:r>
              <a:rPr lang="en-US" sz="2000" dirty="0"/>
              <a:t>Sample Goal: “Patient will spontaneously answer </a:t>
            </a:r>
            <a:r>
              <a:rPr lang="en-US" sz="2000" dirty="0" err="1"/>
              <a:t>wh</a:t>
            </a:r>
            <a:r>
              <a:rPr lang="en-US" sz="2000" dirty="0"/>
              <a:t>-questions related to a 4-5 sentence paragraph to demonstrate understanding of details, main idea, and inferences with 90% accuracy.”</a:t>
            </a:r>
          </a:p>
          <a:p>
            <a:r>
              <a:rPr lang="en-US" sz="2000" dirty="0"/>
              <a:t>If child has great difficulty recalling the entire paragraph, go sentence by sentence.  </a:t>
            </a:r>
          </a:p>
          <a:p>
            <a:pPr lvl="1"/>
            <a:r>
              <a:rPr lang="en-US" sz="2000" dirty="0"/>
              <a:t>For younger children: use visuals for each key element in the sentence</a:t>
            </a:r>
          </a:p>
          <a:p>
            <a:pPr lvl="1"/>
            <a:r>
              <a:rPr lang="en-US" sz="2000" dirty="0"/>
              <a:t>For older children (who can read and follow along with you on a copy): have them highlight key words to see which ones are the most important.  If they need to use this to recall the words, they can do so.</a:t>
            </a:r>
          </a:p>
          <a:p>
            <a:pPr lvl="1"/>
            <a:r>
              <a:rPr lang="en-US" sz="2000" dirty="0"/>
              <a:t>Use concepts of Visualize and Verbalize  </a:t>
            </a:r>
          </a:p>
        </p:txBody>
      </p:sp>
    </p:spTree>
    <p:extLst>
      <p:ext uri="{BB962C8B-B14F-4D97-AF65-F5344CB8AC3E}">
        <p14:creationId xmlns:p14="http://schemas.microsoft.com/office/powerpoint/2010/main" val="418167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D4531-68A7-7070-0BE5-088AF7390524}"/>
              </a:ext>
            </a:extLst>
          </p:cNvPr>
          <p:cNvSpPr>
            <a:spLocks noGrp="1"/>
          </p:cNvSpPr>
          <p:nvPr>
            <p:ph type="title"/>
          </p:nvPr>
        </p:nvSpPr>
        <p:spPr/>
        <p:txBody>
          <a:bodyPr/>
          <a:lstStyle/>
          <a:p>
            <a:r>
              <a:rPr lang="en-US" dirty="0"/>
              <a:t>Learner Objectives</a:t>
            </a:r>
          </a:p>
        </p:txBody>
      </p:sp>
      <p:sp>
        <p:nvSpPr>
          <p:cNvPr id="3" name="Content Placeholder 2">
            <a:extLst>
              <a:ext uri="{FF2B5EF4-FFF2-40B4-BE49-F238E27FC236}">
                <a16:creationId xmlns:a16="http://schemas.microsoft.com/office/drawing/2014/main" id="{20CF5D34-F17D-3766-B41A-C4BCF6D0A05D}"/>
              </a:ext>
            </a:extLst>
          </p:cNvPr>
          <p:cNvSpPr>
            <a:spLocks noGrp="1"/>
          </p:cNvSpPr>
          <p:nvPr>
            <p:ph idx="1"/>
          </p:nvPr>
        </p:nvSpPr>
        <p:spPr/>
        <p:txBody>
          <a:bodyPr/>
          <a:lstStyle/>
          <a:p>
            <a:pPr marL="0" marR="0">
              <a:lnSpc>
                <a:spcPct val="107000"/>
              </a:lnSpc>
              <a:spcBef>
                <a:spcPts val="0"/>
              </a:spcBef>
              <a:spcAft>
                <a:spcPts val="800"/>
              </a:spcAft>
            </a:pPr>
            <a:r>
              <a:rPr lang="en-US" sz="1800" b="1" dirty="0">
                <a:effectLst/>
                <a:ea typeface="Calibri" panose="020F0502020204030204" pitchFamily="34" charset="0"/>
                <a:cs typeface="Times New Roman" panose="02020603050405020304" pitchFamily="18" charset="0"/>
              </a:rPr>
              <a:t>As a result of this presentation, the learner will be able to:</a:t>
            </a:r>
            <a:endParaRPr lang="en-US" sz="18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ea typeface="Calibri" panose="020F0502020204030204" pitchFamily="34" charset="0"/>
                <a:cs typeface="Times New Roman" panose="02020603050405020304" pitchFamily="18" charset="0"/>
              </a:rPr>
              <a:t>Define language processing and identify the characteristics of a language processing disorder.</a:t>
            </a:r>
          </a:p>
          <a:p>
            <a:pPr marL="342900" marR="0" lvl="0" indent="-342900">
              <a:lnSpc>
                <a:spcPct val="107000"/>
              </a:lnSpc>
              <a:spcBef>
                <a:spcPts val="0"/>
              </a:spcBef>
              <a:spcAft>
                <a:spcPts val="0"/>
              </a:spcAft>
              <a:buFont typeface="+mj-lt"/>
              <a:buAutoNum type="arabicPeriod"/>
            </a:pPr>
            <a:r>
              <a:rPr lang="en-US" sz="1800" dirty="0">
                <a:effectLst/>
                <a:ea typeface="Calibri" panose="020F0502020204030204" pitchFamily="34" charset="0"/>
                <a:cs typeface="Times New Roman" panose="02020603050405020304" pitchFamily="18" charset="0"/>
              </a:rPr>
              <a:t>Apply information from formal and informal methods of evaluation to diagnose a language processing disorder.</a:t>
            </a:r>
          </a:p>
          <a:p>
            <a:pPr marL="342900" marR="0" lvl="0" indent="-342900">
              <a:lnSpc>
                <a:spcPct val="107000"/>
              </a:lnSpc>
              <a:spcBef>
                <a:spcPts val="0"/>
              </a:spcBef>
              <a:spcAft>
                <a:spcPts val="800"/>
              </a:spcAft>
              <a:buFont typeface="+mj-lt"/>
              <a:buAutoNum type="arabicPeriod"/>
            </a:pPr>
            <a:r>
              <a:rPr lang="en-US" sz="1800" dirty="0">
                <a:effectLst/>
                <a:ea typeface="Calibri" panose="020F0502020204030204" pitchFamily="34" charset="0"/>
                <a:cs typeface="Times New Roman" panose="02020603050405020304" pitchFamily="18" charset="0"/>
              </a:rPr>
              <a:t>Develop 3 measurable short-term goals to improve language processing skills. </a:t>
            </a:r>
          </a:p>
          <a:p>
            <a:pPr marL="0" indent="0">
              <a:buNone/>
            </a:pPr>
            <a:endParaRPr lang="en-US" dirty="0"/>
          </a:p>
        </p:txBody>
      </p:sp>
    </p:spTree>
    <p:extLst>
      <p:ext uri="{BB962C8B-B14F-4D97-AF65-F5344CB8AC3E}">
        <p14:creationId xmlns:p14="http://schemas.microsoft.com/office/powerpoint/2010/main" val="2131065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 </a:t>
            </a:r>
            <a:br>
              <a:rPr lang="en-US" dirty="0"/>
            </a:br>
            <a:r>
              <a:rPr lang="en-US" dirty="0"/>
              <a:t>Reading Comprehension</a:t>
            </a:r>
          </a:p>
        </p:txBody>
      </p:sp>
      <p:sp>
        <p:nvSpPr>
          <p:cNvPr id="3" name="Content Placeholder 2"/>
          <p:cNvSpPr>
            <a:spLocks noGrp="1"/>
          </p:cNvSpPr>
          <p:nvPr>
            <p:ph idx="1"/>
          </p:nvPr>
        </p:nvSpPr>
        <p:spPr>
          <a:xfrm>
            <a:off x="677334" y="1930400"/>
            <a:ext cx="8596668" cy="4702412"/>
          </a:xfrm>
        </p:spPr>
        <p:txBody>
          <a:bodyPr>
            <a:normAutofit/>
          </a:bodyPr>
          <a:lstStyle/>
          <a:p>
            <a:r>
              <a:rPr lang="en-US" sz="2000" dirty="0"/>
              <a:t>What is Visualize and Verbalize (V/V) and why is it useful for language processing?</a:t>
            </a:r>
          </a:p>
          <a:p>
            <a:pPr lvl="1"/>
            <a:r>
              <a:rPr lang="en-US" sz="2000" dirty="0"/>
              <a:t>This concept allows the child to create a “move in their mind” of what they are hearing/reading.  </a:t>
            </a:r>
          </a:p>
          <a:p>
            <a:pPr lvl="1"/>
            <a:r>
              <a:rPr lang="en-US" sz="2000" dirty="0"/>
              <a:t>Use high imagery stories of varying length that will allow the child to draw from context clues to address the following areas</a:t>
            </a:r>
          </a:p>
          <a:p>
            <a:pPr lvl="2"/>
            <a:r>
              <a:rPr lang="en-US" sz="2000" dirty="0"/>
              <a:t>Multiple meaning words</a:t>
            </a:r>
          </a:p>
          <a:p>
            <a:pPr lvl="2"/>
            <a:r>
              <a:rPr lang="en-US" sz="2000" dirty="0"/>
              <a:t>Synonyms</a:t>
            </a:r>
          </a:p>
          <a:p>
            <a:pPr lvl="2"/>
            <a:r>
              <a:rPr lang="en-US" sz="2000" dirty="0"/>
              <a:t>Unfamiliar words</a:t>
            </a:r>
          </a:p>
          <a:p>
            <a:pPr lvl="2"/>
            <a:r>
              <a:rPr lang="en-US" sz="2000" dirty="0"/>
              <a:t>Make inferences</a:t>
            </a:r>
          </a:p>
          <a:p>
            <a:pPr lvl="2"/>
            <a:r>
              <a:rPr lang="en-US" sz="2000" dirty="0"/>
              <a:t>Derive main idea</a:t>
            </a:r>
          </a:p>
          <a:p>
            <a:pPr marL="914400" lvl="2" indent="0">
              <a:buNone/>
            </a:pPr>
            <a:endParaRPr lang="en-US" sz="2000" dirty="0"/>
          </a:p>
        </p:txBody>
      </p:sp>
    </p:spTree>
    <p:extLst>
      <p:ext uri="{BB962C8B-B14F-4D97-AF65-F5344CB8AC3E}">
        <p14:creationId xmlns:p14="http://schemas.microsoft.com/office/powerpoint/2010/main" val="4282556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a:t>
            </a:r>
            <a:br>
              <a:rPr lang="en-US" dirty="0"/>
            </a:br>
            <a:r>
              <a:rPr lang="en-US" dirty="0"/>
              <a:t>Reading Comprehension continued…</a:t>
            </a:r>
          </a:p>
        </p:txBody>
      </p:sp>
      <p:sp>
        <p:nvSpPr>
          <p:cNvPr id="3" name="Content Placeholder 2"/>
          <p:cNvSpPr>
            <a:spLocks noGrp="1"/>
          </p:cNvSpPr>
          <p:nvPr>
            <p:ph idx="1"/>
          </p:nvPr>
        </p:nvSpPr>
        <p:spPr>
          <a:xfrm>
            <a:off x="677334" y="1930400"/>
            <a:ext cx="8596668" cy="4606878"/>
          </a:xfrm>
        </p:spPr>
        <p:txBody>
          <a:bodyPr>
            <a:normAutofit lnSpcReduction="10000"/>
          </a:bodyPr>
          <a:lstStyle/>
          <a:p>
            <a:r>
              <a:rPr lang="en-US" sz="2000" dirty="0"/>
              <a:t>You can apply the V/V concepts to all story books.  </a:t>
            </a:r>
          </a:p>
          <a:p>
            <a:r>
              <a:rPr lang="en-US" sz="2000" dirty="0"/>
              <a:t>Try not showing the pictures to the child, if there are any, as you read.  Let them visualize it and see if their perception matches the actual picture.</a:t>
            </a:r>
          </a:p>
          <a:p>
            <a:r>
              <a:rPr lang="en-US" sz="2000" dirty="0"/>
              <a:t>After you are finished with a story, review the story grammar parts</a:t>
            </a:r>
          </a:p>
          <a:p>
            <a:pPr lvl="1"/>
            <a:r>
              <a:rPr lang="en-US" sz="2000" dirty="0"/>
              <a:t>This book is about (main idea)</a:t>
            </a:r>
          </a:p>
          <a:p>
            <a:pPr lvl="1"/>
            <a:r>
              <a:rPr lang="en-US" sz="2000" dirty="0"/>
              <a:t>Characters</a:t>
            </a:r>
          </a:p>
          <a:p>
            <a:pPr lvl="1"/>
            <a:r>
              <a:rPr lang="en-US" sz="2000" dirty="0"/>
              <a:t>Setting</a:t>
            </a:r>
          </a:p>
          <a:p>
            <a:pPr lvl="1"/>
            <a:r>
              <a:rPr lang="en-US" sz="2000" dirty="0"/>
              <a:t>Conflicts/Initiating Events</a:t>
            </a:r>
          </a:p>
          <a:p>
            <a:pPr lvl="1"/>
            <a:r>
              <a:rPr lang="en-US" sz="2000" dirty="0"/>
              <a:t>Other Events</a:t>
            </a:r>
          </a:p>
          <a:p>
            <a:pPr lvl="1"/>
            <a:r>
              <a:rPr lang="en-US" sz="2000" dirty="0"/>
              <a:t>Resolution</a:t>
            </a:r>
          </a:p>
          <a:p>
            <a:pPr lvl="1"/>
            <a:r>
              <a:rPr lang="en-US" sz="2000" dirty="0"/>
              <a:t>Characters’ Feelings</a:t>
            </a:r>
          </a:p>
          <a:p>
            <a:pPr lvl="1"/>
            <a:endParaRPr lang="en-US" dirty="0"/>
          </a:p>
        </p:txBody>
      </p:sp>
    </p:spTree>
    <p:extLst>
      <p:ext uri="{BB962C8B-B14F-4D97-AF65-F5344CB8AC3E}">
        <p14:creationId xmlns:p14="http://schemas.microsoft.com/office/powerpoint/2010/main" val="906802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a:t>
            </a:r>
            <a:br>
              <a:rPr lang="en-US" dirty="0"/>
            </a:br>
            <a:r>
              <a:rPr lang="en-US" dirty="0"/>
              <a:t>Reading Comprehension continued…</a:t>
            </a:r>
          </a:p>
        </p:txBody>
      </p:sp>
      <p:sp>
        <p:nvSpPr>
          <p:cNvPr id="3" name="Content Placeholder 2"/>
          <p:cNvSpPr>
            <a:spLocks noGrp="1"/>
          </p:cNvSpPr>
          <p:nvPr>
            <p:ph idx="1"/>
          </p:nvPr>
        </p:nvSpPr>
        <p:spPr>
          <a:xfrm>
            <a:off x="677334" y="1930400"/>
            <a:ext cx="8596668" cy="4456752"/>
          </a:xfrm>
        </p:spPr>
        <p:txBody>
          <a:bodyPr>
            <a:normAutofit/>
          </a:bodyPr>
          <a:lstStyle/>
          <a:p>
            <a:r>
              <a:rPr lang="en-US" sz="2000" dirty="0"/>
              <a:t>Questioning: Ask yourself questions as you read (I wonder why…?; What might this lead to?)</a:t>
            </a:r>
          </a:p>
          <a:p>
            <a:r>
              <a:rPr lang="en-US" sz="2000" dirty="0"/>
              <a:t>Inferring</a:t>
            </a:r>
          </a:p>
          <a:p>
            <a:pPr lvl="1"/>
            <a:r>
              <a:rPr lang="en-US" sz="2000" dirty="0"/>
              <a:t>Predict – what does the title tell you/us?</a:t>
            </a:r>
          </a:p>
          <a:p>
            <a:r>
              <a:rPr lang="en-US" sz="2000" dirty="0"/>
              <a:t>Discuss connections that the child can make</a:t>
            </a:r>
          </a:p>
          <a:p>
            <a:pPr lvl="1"/>
            <a:r>
              <a:rPr lang="en-US" sz="2000" dirty="0"/>
              <a:t>Text to Self – they can relate an event in the story to something that personally happened to him or her</a:t>
            </a:r>
          </a:p>
          <a:p>
            <a:pPr lvl="1"/>
            <a:r>
              <a:rPr lang="en-US" sz="2000" dirty="0"/>
              <a:t>Text to Text – they can relate it to another book, short story, magazine</a:t>
            </a:r>
          </a:p>
          <a:p>
            <a:pPr lvl="1"/>
            <a:r>
              <a:rPr lang="en-US" sz="2000" dirty="0"/>
              <a:t>Text to World – they can relate it to a movie, TV show, play he or she has seen</a:t>
            </a:r>
          </a:p>
        </p:txBody>
      </p:sp>
    </p:spTree>
    <p:extLst>
      <p:ext uri="{BB962C8B-B14F-4D97-AF65-F5344CB8AC3E}">
        <p14:creationId xmlns:p14="http://schemas.microsoft.com/office/powerpoint/2010/main" val="511752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AFF6A-A357-F246-7F9B-B573662E9983}"/>
              </a:ext>
            </a:extLst>
          </p:cNvPr>
          <p:cNvSpPr>
            <a:spLocks noGrp="1"/>
          </p:cNvSpPr>
          <p:nvPr>
            <p:ph type="title"/>
          </p:nvPr>
        </p:nvSpPr>
        <p:spPr/>
        <p:txBody>
          <a:bodyPr/>
          <a:lstStyle/>
          <a:p>
            <a:r>
              <a:rPr lang="en-US" dirty="0"/>
              <a:t>Case Study – What Would You Do?</a:t>
            </a:r>
          </a:p>
        </p:txBody>
      </p:sp>
      <p:sp>
        <p:nvSpPr>
          <p:cNvPr id="3" name="Content Placeholder 2">
            <a:extLst>
              <a:ext uri="{FF2B5EF4-FFF2-40B4-BE49-F238E27FC236}">
                <a16:creationId xmlns:a16="http://schemas.microsoft.com/office/drawing/2014/main" id="{0E3F1455-8368-0E18-0EDF-486E0F711693}"/>
              </a:ext>
            </a:extLst>
          </p:cNvPr>
          <p:cNvSpPr>
            <a:spLocks noGrp="1"/>
          </p:cNvSpPr>
          <p:nvPr>
            <p:ph idx="1"/>
          </p:nvPr>
        </p:nvSpPr>
        <p:spPr>
          <a:xfrm>
            <a:off x="677334" y="1411551"/>
            <a:ext cx="8596668" cy="4629812"/>
          </a:xfrm>
        </p:spPr>
        <p:txBody>
          <a:bodyPr>
            <a:normAutofit fontScale="85000" lnSpcReduction="20000"/>
          </a:bodyPr>
          <a:lstStyle/>
          <a:p>
            <a:r>
              <a:rPr lang="en-US" dirty="0"/>
              <a:t>Go back Case Study #2</a:t>
            </a:r>
          </a:p>
          <a:p>
            <a:r>
              <a:rPr lang="en-US" dirty="0"/>
              <a:t>Review: CELF-5: Sentence Comprehension = 8; Word Structure = 4; Formulating Sentences = 8; Recalling Sentences = 5; Core Language = 79.</a:t>
            </a:r>
          </a:p>
          <a:p>
            <a:pPr algn="l" rtl="0"/>
            <a:r>
              <a:rPr lang="en-US" dirty="0"/>
              <a:t>TAPS-4: </a:t>
            </a:r>
            <a:r>
              <a:rPr lang="en-US" sz="1800" b="0" i="0" u="none" strike="noStrike" baseline="0" dirty="0"/>
              <a:t>Number Memory Forward</a:t>
            </a:r>
            <a:r>
              <a:rPr lang="en-US" dirty="0"/>
              <a:t> = </a:t>
            </a:r>
            <a:r>
              <a:rPr lang="en-US" sz="1800" b="0" i="0" u="none" strike="noStrike" baseline="0" dirty="0"/>
              <a:t>9; Word Memory = 10; Sentence Memory = 4; Memory Total = 88</a:t>
            </a:r>
            <a:endParaRPr lang="en-US" dirty="0"/>
          </a:p>
          <a:p>
            <a:r>
              <a:rPr lang="en-US" dirty="0"/>
              <a:t>Parents report she is getting stuck on words and getting her thoughts out.</a:t>
            </a:r>
          </a:p>
          <a:p>
            <a:r>
              <a:rPr lang="en-US" dirty="0">
                <a:latin typeface="Trebuchet MS" panose="020B0603020202020204" pitchFamily="34" charset="0"/>
              </a:rPr>
              <a:t>You obtain the following baseline data</a:t>
            </a:r>
          </a:p>
          <a:p>
            <a:pPr lvl="1"/>
            <a:r>
              <a:rPr lang="en-US" dirty="0">
                <a:latin typeface="Trebuchet MS" panose="020B0603020202020204" pitchFamily="34" charset="0"/>
              </a:rPr>
              <a:t>Using appropriate semantic content in sentences based on a picture = 50% </a:t>
            </a:r>
            <a:r>
              <a:rPr lang="en-US" dirty="0" err="1">
                <a:latin typeface="Trebuchet MS" panose="020B0603020202020204" pitchFamily="34" charset="0"/>
              </a:rPr>
              <a:t>spont</a:t>
            </a:r>
            <a:endParaRPr lang="en-US" dirty="0">
              <a:latin typeface="Trebuchet MS" panose="020B0603020202020204" pitchFamily="34" charset="0"/>
            </a:endParaRPr>
          </a:p>
          <a:p>
            <a:pPr lvl="1"/>
            <a:r>
              <a:rPr lang="en-US" sz="1800" dirty="0">
                <a:latin typeface="Trebuchet MS" panose="020B0603020202020204" pitchFamily="34" charset="0"/>
              </a:rPr>
              <a:t>Memory for Objects:</a:t>
            </a:r>
            <a:r>
              <a:rPr lang="en-US" sz="1800" b="0" i="0" u="none" strike="noStrike" baseline="0" dirty="0">
                <a:latin typeface="Trebuchet MS" panose="020B0603020202020204" pitchFamily="34" charset="0"/>
              </a:rPr>
              <a:t>8 items = 6/8, 8/8 using categorization, chunking </a:t>
            </a:r>
            <a:endParaRPr lang="en-US" sz="1800" dirty="0">
              <a:latin typeface="Trebuchet MS" panose="020B0603020202020204" pitchFamily="34" charset="0"/>
            </a:endParaRPr>
          </a:p>
          <a:p>
            <a:pPr marR="600" lvl="1"/>
            <a:r>
              <a:rPr lang="en-US" sz="1800" b="0" i="0" u="none" strike="noStrike" baseline="0" dirty="0">
                <a:latin typeface="Trebuchet MS" panose="020B0603020202020204" pitchFamily="34" charset="0"/>
              </a:rPr>
              <a:t>Receptive categorization = 100% </a:t>
            </a:r>
            <a:r>
              <a:rPr lang="en-US" sz="1800" b="0" i="0" u="none" strike="noStrike" baseline="0" dirty="0" err="1">
                <a:latin typeface="Trebuchet MS" panose="020B0603020202020204" pitchFamily="34" charset="0"/>
              </a:rPr>
              <a:t>spont</a:t>
            </a:r>
            <a:endParaRPr lang="en-US" sz="1800" b="0" i="0" u="none" strike="noStrike" baseline="0" dirty="0">
              <a:solidFill>
                <a:srgbClr val="000000"/>
              </a:solidFill>
              <a:latin typeface="Trebuchet MS" panose="020B0603020202020204" pitchFamily="34" charset="0"/>
            </a:endParaRPr>
          </a:p>
          <a:p>
            <a:pPr marR="600" lvl="1"/>
            <a:r>
              <a:rPr lang="en-US" sz="1800" b="0" i="0" u="none" strike="noStrike" baseline="0" dirty="0">
                <a:latin typeface="Trebuchet MS" panose="020B0603020202020204" pitchFamily="34" charset="0"/>
              </a:rPr>
              <a:t>Similarities = 40% </a:t>
            </a:r>
            <a:r>
              <a:rPr lang="en-US" sz="1800" b="0" i="0" u="none" strike="noStrike" baseline="0" dirty="0" err="1">
                <a:latin typeface="Trebuchet MS" panose="020B0603020202020204" pitchFamily="34" charset="0"/>
              </a:rPr>
              <a:t>spont</a:t>
            </a:r>
            <a:endParaRPr lang="en-US" sz="1800" b="0" i="0" u="none" strike="noStrike" baseline="0" dirty="0">
              <a:solidFill>
                <a:srgbClr val="000000"/>
              </a:solidFill>
              <a:latin typeface="Trebuchet MS" panose="020B0603020202020204" pitchFamily="34" charset="0"/>
            </a:endParaRPr>
          </a:p>
          <a:p>
            <a:pPr marR="600" lvl="1"/>
            <a:r>
              <a:rPr lang="en-US" sz="1800" b="0" i="0" u="none" strike="noStrike" baseline="0" dirty="0">
                <a:latin typeface="Trebuchet MS" panose="020B0603020202020204" pitchFamily="34" charset="0"/>
              </a:rPr>
              <a:t>Differences = 20% </a:t>
            </a:r>
            <a:r>
              <a:rPr lang="en-US" sz="1800" b="0" i="0" u="none" strike="noStrike" baseline="0" dirty="0" err="1">
                <a:latin typeface="Trebuchet MS" panose="020B0603020202020204" pitchFamily="34" charset="0"/>
              </a:rPr>
              <a:t>spont</a:t>
            </a:r>
            <a:endParaRPr lang="en-US" sz="1800" b="0" i="0" u="none" strike="noStrike" baseline="0" dirty="0">
              <a:solidFill>
                <a:srgbClr val="000000"/>
              </a:solidFill>
              <a:latin typeface="Trebuchet MS" panose="020B0603020202020204" pitchFamily="34" charset="0"/>
            </a:endParaRPr>
          </a:p>
          <a:p>
            <a:pPr marR="600" lvl="1"/>
            <a:r>
              <a:rPr lang="en-US" sz="1800" b="0" i="0" u="none" strike="noStrike" baseline="0" dirty="0">
                <a:latin typeface="Trebuchet MS" panose="020B0603020202020204" pitchFamily="34" charset="0"/>
              </a:rPr>
              <a:t>The following completed in 5 second time limit</a:t>
            </a:r>
            <a:endParaRPr lang="en-US" sz="1800" b="0" i="0" u="none" strike="noStrike" baseline="0" dirty="0">
              <a:solidFill>
                <a:srgbClr val="000000"/>
              </a:solidFill>
              <a:latin typeface="Trebuchet MS" panose="020B0603020202020204" pitchFamily="34" charset="0"/>
            </a:endParaRPr>
          </a:p>
          <a:p>
            <a:pPr marR="600" lvl="2"/>
            <a:r>
              <a:rPr lang="en-US" sz="1800" b="0" i="0" u="none" strike="noStrike" baseline="0" dirty="0">
                <a:latin typeface="Trebuchet MS" panose="020B0603020202020204" pitchFamily="34" charset="0"/>
              </a:rPr>
              <a:t>-Divergent naming x3 = 50% </a:t>
            </a:r>
            <a:r>
              <a:rPr lang="en-US" sz="1800" b="0" i="0" u="none" strike="noStrike" baseline="0" dirty="0" err="1">
                <a:latin typeface="Trebuchet MS" panose="020B0603020202020204" pitchFamily="34" charset="0"/>
              </a:rPr>
              <a:t>spont</a:t>
            </a:r>
            <a:endParaRPr lang="en-US" sz="1800" b="0" i="0" u="none" strike="noStrike" baseline="0" dirty="0">
              <a:solidFill>
                <a:srgbClr val="000000"/>
              </a:solidFill>
              <a:latin typeface="Trebuchet MS" panose="020B0603020202020204" pitchFamily="34" charset="0"/>
            </a:endParaRPr>
          </a:p>
          <a:p>
            <a:pPr marR="600" lvl="2"/>
            <a:r>
              <a:rPr lang="en-US" sz="1800" b="0" i="0" u="none" strike="noStrike" baseline="0" dirty="0">
                <a:latin typeface="Trebuchet MS" panose="020B0603020202020204" pitchFamily="34" charset="0"/>
              </a:rPr>
              <a:t>-Convergent naming = 40% </a:t>
            </a:r>
            <a:r>
              <a:rPr lang="en-US" sz="1800" b="0" i="0" u="none" strike="noStrike" baseline="0" dirty="0" err="1">
                <a:latin typeface="Trebuchet MS" panose="020B0603020202020204" pitchFamily="34" charset="0"/>
              </a:rPr>
              <a:t>spont</a:t>
            </a:r>
            <a:endParaRPr lang="en-US" sz="1800" b="0" i="0" u="none" strike="noStrike" baseline="0" dirty="0">
              <a:solidFill>
                <a:srgbClr val="000000"/>
              </a:solidFill>
              <a:latin typeface="Trebuchet MS" panose="020B0603020202020204" pitchFamily="34" charset="0"/>
            </a:endParaRPr>
          </a:p>
          <a:p>
            <a:pPr lvl="1"/>
            <a:endParaRPr lang="en-US" dirty="0"/>
          </a:p>
        </p:txBody>
      </p:sp>
    </p:spTree>
    <p:extLst>
      <p:ext uri="{BB962C8B-B14F-4D97-AF65-F5344CB8AC3E}">
        <p14:creationId xmlns:p14="http://schemas.microsoft.com/office/powerpoint/2010/main" val="695602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96F5C-9F77-F111-73B1-9F45DBFDAA11}"/>
              </a:ext>
            </a:extLst>
          </p:cNvPr>
          <p:cNvSpPr>
            <a:spLocks noGrp="1"/>
          </p:cNvSpPr>
          <p:nvPr>
            <p:ph type="title"/>
          </p:nvPr>
        </p:nvSpPr>
        <p:spPr/>
        <p:txBody>
          <a:bodyPr/>
          <a:lstStyle/>
          <a:p>
            <a:r>
              <a:rPr lang="en-US" dirty="0"/>
              <a:t>Possible Goals…</a:t>
            </a:r>
          </a:p>
        </p:txBody>
      </p:sp>
      <p:sp>
        <p:nvSpPr>
          <p:cNvPr id="3" name="Content Placeholder 2">
            <a:extLst>
              <a:ext uri="{FF2B5EF4-FFF2-40B4-BE49-F238E27FC236}">
                <a16:creationId xmlns:a16="http://schemas.microsoft.com/office/drawing/2014/main" id="{3DA8EAA7-4C34-4FC5-E4DE-5842A5B69249}"/>
              </a:ext>
            </a:extLst>
          </p:cNvPr>
          <p:cNvSpPr>
            <a:spLocks noGrp="1"/>
          </p:cNvSpPr>
          <p:nvPr>
            <p:ph idx="1"/>
          </p:nvPr>
        </p:nvSpPr>
        <p:spPr/>
        <p:txBody>
          <a:bodyPr/>
          <a:lstStyle/>
          <a:p>
            <a:pPr marL="0" indent="0">
              <a:buNone/>
            </a:pPr>
            <a:r>
              <a:rPr lang="en-US" dirty="0"/>
              <a:t>The child will increase overall language organization in structured tasks (i.e., divergent naming, convergent naming, similarities, differences, word associations) with 80/90% accuracy.</a:t>
            </a:r>
          </a:p>
          <a:p>
            <a:pPr marL="0" indent="0">
              <a:buNone/>
            </a:pPr>
            <a:endParaRPr lang="en-US" dirty="0"/>
          </a:p>
          <a:p>
            <a:pPr marL="0" indent="0">
              <a:buNone/>
            </a:pPr>
            <a:r>
              <a:rPr lang="en-US" dirty="0"/>
              <a:t>The child will use at least 2 learned memory strategies (i.e., chunking, first letter, categorization) to recall up to 10 critical elements in a verbal message in 4 out of 5 trials.</a:t>
            </a:r>
          </a:p>
          <a:p>
            <a:pPr marL="0" indent="0">
              <a:buNone/>
            </a:pPr>
            <a:endParaRPr lang="en-US" dirty="0"/>
          </a:p>
          <a:p>
            <a:pPr marL="0" indent="0">
              <a:buNone/>
            </a:pPr>
            <a:r>
              <a:rPr lang="en-US" dirty="0"/>
              <a:t>The child will spontaneously produce a semantically appropriate sentence to describe a picture with 80% accuracy.</a:t>
            </a:r>
          </a:p>
        </p:txBody>
      </p:sp>
    </p:spTree>
    <p:extLst>
      <p:ext uri="{BB962C8B-B14F-4D97-AF65-F5344CB8AC3E}">
        <p14:creationId xmlns:p14="http://schemas.microsoft.com/office/powerpoint/2010/main" val="192331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5701"/>
            <a:ext cx="8596668" cy="1320800"/>
          </a:xfrm>
        </p:spPr>
        <p:txBody>
          <a:bodyPr/>
          <a:lstStyle/>
          <a:p>
            <a:r>
              <a:rPr lang="en-US" dirty="0"/>
              <a:t>Compensatory Strategies for the Classroom</a:t>
            </a:r>
          </a:p>
        </p:txBody>
      </p:sp>
      <p:sp>
        <p:nvSpPr>
          <p:cNvPr id="3" name="Content Placeholder 2"/>
          <p:cNvSpPr>
            <a:spLocks noGrp="1"/>
          </p:cNvSpPr>
          <p:nvPr>
            <p:ph idx="1"/>
          </p:nvPr>
        </p:nvSpPr>
        <p:spPr>
          <a:xfrm>
            <a:off x="677334" y="1520967"/>
            <a:ext cx="8596668" cy="5002663"/>
          </a:xfrm>
        </p:spPr>
        <p:txBody>
          <a:bodyPr>
            <a:noAutofit/>
          </a:bodyPr>
          <a:lstStyle/>
          <a:p>
            <a:r>
              <a:rPr lang="en-US" dirty="0"/>
              <a:t>Preferential seating in the front of the classroom near the teacher</a:t>
            </a:r>
          </a:p>
          <a:p>
            <a:r>
              <a:rPr lang="en-US" dirty="0"/>
              <a:t>Request additional time when needed and let teachers be aware that this student may know the answer but may not say it immediately</a:t>
            </a:r>
          </a:p>
          <a:p>
            <a:r>
              <a:rPr lang="en-US" dirty="0"/>
              <a:t>Request cues, prompts, or associative information</a:t>
            </a:r>
          </a:p>
          <a:p>
            <a:r>
              <a:rPr lang="en-US" dirty="0"/>
              <a:t>Repetitions of information</a:t>
            </a:r>
          </a:p>
          <a:p>
            <a:r>
              <a:rPr lang="en-US" dirty="0"/>
              <a:t>Focus on accuracy, not speed</a:t>
            </a:r>
          </a:p>
          <a:p>
            <a:r>
              <a:rPr lang="en-US" dirty="0"/>
              <a:t>Have teachers ask specific rather than generic questions</a:t>
            </a:r>
          </a:p>
          <a:p>
            <a:r>
              <a:rPr lang="en-US" dirty="0"/>
              <a:t>Carryover of therapy strategies into the classroom</a:t>
            </a:r>
          </a:p>
          <a:p>
            <a:r>
              <a:rPr lang="en-US" dirty="0"/>
              <a:t>Explain what you do know and where the breakdown is</a:t>
            </a:r>
          </a:p>
          <a:p>
            <a:r>
              <a:rPr lang="en-US" dirty="0"/>
              <a:t>Allow recording of lectures, if applicable</a:t>
            </a:r>
          </a:p>
          <a:p>
            <a:r>
              <a:rPr lang="en-US" dirty="0"/>
              <a:t>Provide handouts of information that will be presented in an auditory manner so that the child can follow along as information is read</a:t>
            </a:r>
          </a:p>
          <a:p>
            <a:r>
              <a:rPr lang="en-US" dirty="0"/>
              <a:t>Use a highlighter to draw attention to important information that may need to be recalled later</a:t>
            </a:r>
          </a:p>
          <a:p>
            <a:endParaRPr lang="en-US" dirty="0"/>
          </a:p>
          <a:p>
            <a:endParaRPr lang="en-US" dirty="0"/>
          </a:p>
          <a:p>
            <a:endParaRPr lang="en-US" dirty="0"/>
          </a:p>
        </p:txBody>
      </p:sp>
    </p:spTree>
    <p:extLst>
      <p:ext uri="{BB962C8B-B14F-4D97-AF65-F5344CB8AC3E}">
        <p14:creationId xmlns:p14="http://schemas.microsoft.com/office/powerpoint/2010/main" val="192064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Conclusion…</a:t>
            </a:r>
          </a:p>
        </p:txBody>
      </p:sp>
      <p:sp>
        <p:nvSpPr>
          <p:cNvPr id="5" name="Content Placeholder 4"/>
          <p:cNvSpPr>
            <a:spLocks noGrp="1"/>
          </p:cNvSpPr>
          <p:nvPr>
            <p:ph idx="1"/>
          </p:nvPr>
        </p:nvSpPr>
        <p:spPr>
          <a:xfrm>
            <a:off x="677334" y="1270000"/>
            <a:ext cx="8596668" cy="3880773"/>
          </a:xfrm>
        </p:spPr>
        <p:txBody>
          <a:bodyPr>
            <a:noAutofit/>
          </a:bodyPr>
          <a:lstStyle/>
          <a:p>
            <a:r>
              <a:rPr lang="en-US" sz="2400" dirty="0"/>
              <a:t>Be aware that drill work may not be the most beneficial way to address target areas.</a:t>
            </a:r>
          </a:p>
          <a:p>
            <a:r>
              <a:rPr lang="en-US" sz="2400" dirty="0"/>
              <a:t>Start with the child’s strengths, gradually increasing difficulty, and always in an associative manner.</a:t>
            </a:r>
          </a:p>
          <a:p>
            <a:r>
              <a:rPr lang="en-US" sz="2400" dirty="0"/>
              <a:t>Many times, in therapy, you will see significant improvements and be able to discharge the child from therapy.  You should always keep in mind that this does not mean the child will not require further instruction in language processing in the future, sometimes 1-2 years post discharge.  This will typically occur when a child gets in a higher grade and academic demands increase.  </a:t>
            </a:r>
          </a:p>
        </p:txBody>
      </p:sp>
    </p:spTree>
    <p:extLst>
      <p:ext uri="{BB962C8B-B14F-4D97-AF65-F5344CB8AC3E}">
        <p14:creationId xmlns:p14="http://schemas.microsoft.com/office/powerpoint/2010/main" val="2677634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a:xfrm>
            <a:off x="677334" y="1614678"/>
            <a:ext cx="8596668" cy="3880773"/>
          </a:xfrm>
        </p:spPr>
        <p:txBody>
          <a:bodyPr>
            <a:normAutofit/>
          </a:bodyPr>
          <a:lstStyle/>
          <a:p>
            <a:r>
              <a:rPr lang="en-US" sz="2400" dirty="0"/>
              <a:t>Bell, N. (2004). </a:t>
            </a:r>
            <a:r>
              <a:rPr lang="en-US" sz="2400" i="1" dirty="0"/>
              <a:t>Visualize and verbalize. </a:t>
            </a:r>
            <a:r>
              <a:rPr lang="en-US" sz="2400" dirty="0"/>
              <a:t>Gander Publishing.</a:t>
            </a:r>
          </a:p>
          <a:p>
            <a:r>
              <a:rPr lang="en-US" sz="2400" dirty="0"/>
              <a:t>Frye, D. (2021). </a:t>
            </a:r>
            <a:r>
              <a:rPr lang="en-US" sz="2400" i="1" dirty="0"/>
              <a:t>What is a language processing disorder? </a:t>
            </a:r>
            <a:r>
              <a:rPr lang="en-US" sz="2400" dirty="0" err="1"/>
              <a:t>ADDitude</a:t>
            </a:r>
            <a:r>
              <a:rPr lang="en-US" sz="2400" dirty="0"/>
              <a:t> Magazine.</a:t>
            </a:r>
          </a:p>
          <a:p>
            <a:r>
              <a:rPr lang="en-US" sz="2400" dirty="0"/>
              <a:t>Learning Disability Resources Foundation. (2023). </a:t>
            </a:r>
            <a:r>
              <a:rPr lang="en-US" sz="2400" i="1" dirty="0"/>
              <a:t>What Is Language Processing Disorder? A Complete Guide.</a:t>
            </a:r>
            <a:r>
              <a:rPr lang="en-US" sz="2400" dirty="0"/>
              <a:t> New York, NY: Ldrfa.com.</a:t>
            </a:r>
          </a:p>
          <a:p>
            <a:pPr marL="0" indent="0">
              <a:buNone/>
            </a:pPr>
            <a:endParaRPr lang="en-US" sz="2400" i="1" dirty="0"/>
          </a:p>
          <a:p>
            <a:endParaRPr lang="en-US" sz="2400" dirty="0"/>
          </a:p>
          <a:p>
            <a:endParaRPr lang="en-US" sz="2400" dirty="0"/>
          </a:p>
        </p:txBody>
      </p:sp>
    </p:spTree>
    <p:extLst>
      <p:ext uri="{BB962C8B-B14F-4D97-AF65-F5344CB8AC3E}">
        <p14:creationId xmlns:p14="http://schemas.microsoft.com/office/powerpoint/2010/main" val="3117854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1B356-0651-6A98-DBF9-4582A17E5BB5}"/>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163820F7-49B2-9D05-B27A-B463FFAA7DEB}"/>
              </a:ext>
            </a:extLst>
          </p:cNvPr>
          <p:cNvSpPr>
            <a:spLocks noGrp="1"/>
          </p:cNvSpPr>
          <p:nvPr>
            <p:ph idx="1"/>
          </p:nvPr>
        </p:nvSpPr>
        <p:spPr>
          <a:xfrm>
            <a:off x="677334" y="1695635"/>
            <a:ext cx="8596668" cy="4345727"/>
          </a:xfrm>
        </p:spPr>
        <p:txBody>
          <a:bodyPr>
            <a:normAutofit/>
          </a:bodyPr>
          <a:lstStyle/>
          <a:p>
            <a:r>
              <a:rPr lang="en-US" sz="2400" dirty="0"/>
              <a:t>Richard, G.J. &amp; Hanner, M.A.(2007). </a:t>
            </a:r>
            <a:r>
              <a:rPr lang="en-US" sz="2400" i="1" dirty="0"/>
              <a:t>Language processing treatment activities</a:t>
            </a:r>
            <a:r>
              <a:rPr lang="en-US" sz="2400" dirty="0"/>
              <a:t>. PRO-ED, Inc. </a:t>
            </a:r>
          </a:p>
          <a:p>
            <a:r>
              <a:rPr lang="en-US" sz="2400" dirty="0"/>
              <a:t>Richard, G.J. (2017). </a:t>
            </a:r>
            <a:r>
              <a:rPr lang="en-US" sz="2400" i="1" dirty="0"/>
              <a:t>The source for processing disorders Second edition</a:t>
            </a:r>
            <a:r>
              <a:rPr lang="en-US" sz="2400" dirty="0"/>
              <a:t>. </a:t>
            </a:r>
            <a:r>
              <a:rPr lang="en-US" sz="2400" dirty="0" err="1"/>
              <a:t>LinguiSystems</a:t>
            </a:r>
            <a:r>
              <a:rPr lang="en-US" sz="2400" dirty="0"/>
              <a:t>, Inc.</a:t>
            </a:r>
          </a:p>
        </p:txBody>
      </p:sp>
    </p:spTree>
    <p:extLst>
      <p:ext uri="{BB962C8B-B14F-4D97-AF65-F5344CB8AC3E}">
        <p14:creationId xmlns:p14="http://schemas.microsoft.com/office/powerpoint/2010/main" val="1458333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677334" y="1792099"/>
            <a:ext cx="8596668" cy="3880773"/>
          </a:xfrm>
        </p:spPr>
        <p:txBody>
          <a:bodyPr>
            <a:normAutofit fontScale="77500" lnSpcReduction="20000"/>
          </a:bodyPr>
          <a:lstStyle/>
          <a:p>
            <a:r>
              <a:rPr lang="en-US" sz="2600" dirty="0"/>
              <a:t>Ashley Hood, M.A., CCC-SLP</a:t>
            </a:r>
          </a:p>
          <a:p>
            <a:pPr marL="0" indent="0">
              <a:buNone/>
            </a:pPr>
            <a:r>
              <a:rPr lang="en-US" sz="2600" dirty="0"/>
              <a:t>     Senior Speech-Language Pathologist</a:t>
            </a:r>
          </a:p>
          <a:p>
            <a:pPr marL="0" indent="0">
              <a:buNone/>
            </a:pPr>
            <a:r>
              <a:rPr lang="en-US" sz="2600" dirty="0"/>
              <a:t>     Children’s of Alabama</a:t>
            </a:r>
          </a:p>
          <a:p>
            <a:pPr marL="0" indent="0">
              <a:buNone/>
            </a:pPr>
            <a:r>
              <a:rPr lang="en-US" sz="2600" dirty="0"/>
              <a:t>     Email: Ashley.Hood@childrensal.org</a:t>
            </a:r>
          </a:p>
          <a:p>
            <a:pPr marL="0" indent="0">
              <a:buNone/>
            </a:pPr>
            <a:r>
              <a:rPr lang="en-US" sz="2600" dirty="0"/>
              <a:t>     Phone: (205) 638-7508</a:t>
            </a:r>
          </a:p>
          <a:p>
            <a:r>
              <a:rPr lang="en-US" sz="2600" dirty="0"/>
              <a:t>Margaret Holladay, M.C.D, CCC-SLP</a:t>
            </a:r>
          </a:p>
          <a:p>
            <a:pPr marL="0" indent="0">
              <a:buNone/>
            </a:pPr>
            <a:r>
              <a:rPr lang="en-US" sz="2600" dirty="0"/>
              <a:t>	Speech-Language Pathologist</a:t>
            </a:r>
          </a:p>
          <a:p>
            <a:pPr marL="0" indent="0">
              <a:buNone/>
            </a:pPr>
            <a:r>
              <a:rPr lang="en-US" sz="2600" dirty="0"/>
              <a:t>	Children’s of Alabama</a:t>
            </a:r>
          </a:p>
          <a:p>
            <a:pPr marL="0" indent="0">
              <a:buNone/>
            </a:pPr>
            <a:r>
              <a:rPr lang="en-US" sz="2600" dirty="0"/>
              <a:t>	Email: </a:t>
            </a:r>
            <a:r>
              <a:rPr lang="en-US" sz="2600" dirty="0">
                <a:hlinkClick r:id="rId2"/>
              </a:rPr>
              <a:t>Margaret.Holladay@childrensal.org</a:t>
            </a:r>
            <a:endParaRPr lang="en-US" sz="2600" dirty="0"/>
          </a:p>
          <a:p>
            <a:pPr marL="0" indent="0">
              <a:buNone/>
            </a:pPr>
            <a:r>
              <a:rPr lang="en-US" sz="2600" dirty="0"/>
              <a:t>	Phone: (205) 638-7325</a:t>
            </a:r>
          </a:p>
        </p:txBody>
      </p:sp>
      <p:pic>
        <p:nvPicPr>
          <p:cNvPr id="4" name="Picture 2" descr="C:\Users\Ashley\AppData\Local\Microsoft\Windows\Temporary Internet Files\Content.IE5\HNZ2C99B\children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9098" y="2160589"/>
            <a:ext cx="16764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64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Language Processing?</a:t>
            </a:r>
          </a:p>
        </p:txBody>
      </p:sp>
      <p:sp>
        <p:nvSpPr>
          <p:cNvPr id="3" name="Content Placeholder 2"/>
          <p:cNvSpPr>
            <a:spLocks noGrp="1"/>
          </p:cNvSpPr>
          <p:nvPr>
            <p:ph idx="1"/>
          </p:nvPr>
        </p:nvSpPr>
        <p:spPr>
          <a:xfrm>
            <a:off x="677334" y="1437257"/>
            <a:ext cx="8596668" cy="4185621"/>
          </a:xfrm>
        </p:spPr>
        <p:txBody>
          <a:bodyPr>
            <a:noAutofit/>
          </a:bodyPr>
          <a:lstStyle/>
          <a:p>
            <a:r>
              <a:rPr lang="en-US" dirty="0"/>
              <a:t>Language processing is a type of learning disability that affects an individual’s ability to understand, express, process, or attach language meaning.</a:t>
            </a:r>
          </a:p>
          <a:p>
            <a:r>
              <a:rPr lang="en-US" dirty="0"/>
              <a:t>Individuals with language processing disorders may have normal intelligence and no hearing or speech problems. </a:t>
            </a:r>
          </a:p>
          <a:p>
            <a:r>
              <a:rPr lang="en-US" dirty="0"/>
              <a:t>Language processing</a:t>
            </a:r>
            <a:r>
              <a:rPr lang="en-US" dirty="0">
                <a:solidFill>
                  <a:schemeClr val="tx1"/>
                </a:solidFill>
              </a:rPr>
              <a:t> disorders </a:t>
            </a:r>
            <a:r>
              <a:rPr lang="en-US" dirty="0"/>
              <a:t>are often misidentified as ADHD, laziness, or Autism.</a:t>
            </a:r>
          </a:p>
          <a:p>
            <a:r>
              <a:rPr lang="en-US" dirty="0"/>
              <a:t>It is not to be confused with auditory processing, which is the brain’s interpretation of the specific sounds and phonological information.  The breakdown here is strictly in the auditory centers of the brain.</a:t>
            </a:r>
          </a:p>
          <a:p>
            <a:r>
              <a:rPr lang="en-US" dirty="0"/>
              <a:t>Language processing disorders typically affect multiple areas of the language system (vocabulary, memory, syntax, reading comprehension).</a:t>
            </a:r>
          </a:p>
        </p:txBody>
      </p:sp>
    </p:spTree>
    <p:extLst>
      <p:ext uri="{BB962C8B-B14F-4D97-AF65-F5344CB8AC3E}">
        <p14:creationId xmlns:p14="http://schemas.microsoft.com/office/powerpoint/2010/main" val="444551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A8F0-D2FA-CF1C-7CB5-BE3B63D4B81F}"/>
              </a:ext>
            </a:extLst>
          </p:cNvPr>
          <p:cNvSpPr>
            <a:spLocks noGrp="1"/>
          </p:cNvSpPr>
          <p:nvPr>
            <p:ph type="title"/>
          </p:nvPr>
        </p:nvSpPr>
        <p:spPr/>
        <p:txBody>
          <a:bodyPr/>
          <a:lstStyle/>
          <a:p>
            <a:r>
              <a:rPr lang="en-US" dirty="0"/>
              <a:t>Quick Stats</a:t>
            </a:r>
          </a:p>
        </p:txBody>
      </p:sp>
      <p:sp>
        <p:nvSpPr>
          <p:cNvPr id="3" name="Content Placeholder 2">
            <a:extLst>
              <a:ext uri="{FF2B5EF4-FFF2-40B4-BE49-F238E27FC236}">
                <a16:creationId xmlns:a16="http://schemas.microsoft.com/office/drawing/2014/main" id="{54FE416F-28B6-87EF-F15D-07EC84BDBB60}"/>
              </a:ext>
            </a:extLst>
          </p:cNvPr>
          <p:cNvSpPr>
            <a:spLocks noGrp="1"/>
          </p:cNvSpPr>
          <p:nvPr>
            <p:ph idx="1"/>
          </p:nvPr>
        </p:nvSpPr>
        <p:spPr/>
        <p:txBody>
          <a:bodyPr/>
          <a:lstStyle/>
          <a:p>
            <a:r>
              <a:rPr lang="en-US" dirty="0"/>
              <a:t>5% of children in the United States have some form of a language processing disorder.</a:t>
            </a:r>
          </a:p>
          <a:p>
            <a:r>
              <a:rPr lang="en-US" dirty="0"/>
              <a:t>Boys are 1.5-6.3% likely to develop a communication disorder in their lifetime.</a:t>
            </a:r>
          </a:p>
          <a:p>
            <a:r>
              <a:rPr lang="en-US" dirty="0"/>
              <a:t>One of the most significant risk factors for language processing disorders is genetics.</a:t>
            </a:r>
          </a:p>
          <a:p>
            <a:r>
              <a:rPr lang="en-US" dirty="0"/>
              <a:t>LPD may occur secondary to a TBI, stroke, or other forms of brain damage.</a:t>
            </a:r>
          </a:p>
          <a:p>
            <a:pPr marL="0" indent="0">
              <a:buNone/>
            </a:pPr>
            <a:endParaRPr lang="en-US" dirty="0"/>
          </a:p>
          <a:p>
            <a:pPr marL="0" indent="0">
              <a:buNone/>
            </a:pPr>
            <a:r>
              <a:rPr lang="en-US" dirty="0"/>
              <a:t>										</a:t>
            </a:r>
            <a:endParaRPr lang="en-US" dirty="0">
              <a:highlight>
                <a:srgbClr val="FFFF00"/>
              </a:highlight>
            </a:endParaRPr>
          </a:p>
        </p:txBody>
      </p:sp>
    </p:spTree>
    <p:extLst>
      <p:ext uri="{BB962C8B-B14F-4D97-AF65-F5344CB8AC3E}">
        <p14:creationId xmlns:p14="http://schemas.microsoft.com/office/powerpoint/2010/main" val="322341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Discussion of Auditory Processing vs. Language Processing Difficulties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7037634"/>
              </p:ext>
            </p:extLst>
          </p:nvPr>
        </p:nvGraphicFramePr>
        <p:xfrm>
          <a:off x="677863" y="2160588"/>
          <a:ext cx="8596312" cy="451612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0000"/>
                    </a:ext>
                  </a:extLst>
                </a:gridCol>
                <a:gridCol w="4298156">
                  <a:extLst>
                    <a:ext uri="{9D8B030D-6E8A-4147-A177-3AD203B41FA5}">
                      <a16:colId xmlns:a16="http://schemas.microsoft.com/office/drawing/2014/main" val="20001"/>
                    </a:ext>
                  </a:extLst>
                </a:gridCol>
              </a:tblGrid>
              <a:tr h="370840">
                <a:tc>
                  <a:txBody>
                    <a:bodyPr/>
                    <a:lstStyle/>
                    <a:p>
                      <a:r>
                        <a:rPr lang="en-US" dirty="0"/>
                        <a:t>Auditory Processing</a:t>
                      </a:r>
                    </a:p>
                  </a:txBody>
                  <a:tcPr/>
                </a:tc>
                <a:tc>
                  <a:txBody>
                    <a:bodyPr/>
                    <a:lstStyle/>
                    <a:p>
                      <a:r>
                        <a:rPr lang="en-US" dirty="0"/>
                        <a:t>Language Processing</a:t>
                      </a:r>
                    </a:p>
                  </a:txBody>
                  <a:tcPr/>
                </a:tc>
                <a:extLst>
                  <a:ext uri="{0D108BD9-81ED-4DB2-BD59-A6C34878D82A}">
                    <a16:rowId xmlns:a16="http://schemas.microsoft.com/office/drawing/2014/main" val="10000"/>
                  </a:ext>
                </a:extLst>
              </a:tr>
              <a:tr h="370840">
                <a:tc>
                  <a:txBody>
                    <a:bodyPr/>
                    <a:lstStyle/>
                    <a:p>
                      <a:r>
                        <a:rPr lang="en-US" dirty="0"/>
                        <a:t>Difficulty following oral directions</a:t>
                      </a:r>
                    </a:p>
                  </a:txBody>
                  <a:tcPr/>
                </a:tc>
                <a:tc>
                  <a:txBody>
                    <a:bodyPr/>
                    <a:lstStyle/>
                    <a:p>
                      <a:r>
                        <a:rPr lang="en-US" dirty="0"/>
                        <a:t>Word retrieval</a:t>
                      </a:r>
                      <a:r>
                        <a:rPr lang="en-US" baseline="0" dirty="0"/>
                        <a:t> errors</a:t>
                      </a:r>
                      <a:endParaRPr lang="en-US" dirty="0"/>
                    </a:p>
                  </a:txBody>
                  <a:tcPr/>
                </a:tc>
                <a:extLst>
                  <a:ext uri="{0D108BD9-81ED-4DB2-BD59-A6C34878D82A}">
                    <a16:rowId xmlns:a16="http://schemas.microsoft.com/office/drawing/2014/main" val="10001"/>
                  </a:ext>
                </a:extLst>
              </a:tr>
              <a:tr h="370840">
                <a:tc>
                  <a:txBody>
                    <a:bodyPr/>
                    <a:lstStyle/>
                    <a:p>
                      <a:r>
                        <a:rPr lang="en-US" dirty="0"/>
                        <a:t>Short auditory attention span; fatigues</a:t>
                      </a:r>
                    </a:p>
                  </a:txBody>
                  <a:tcPr/>
                </a:tc>
                <a:tc>
                  <a:txBody>
                    <a:bodyPr/>
                    <a:lstStyle/>
                    <a:p>
                      <a:r>
                        <a:rPr lang="en-US" dirty="0"/>
                        <a:t>Non-specific</a:t>
                      </a:r>
                      <a:r>
                        <a:rPr lang="en-US" baseline="0" dirty="0"/>
                        <a:t> language</a:t>
                      </a:r>
                      <a:endParaRPr lang="en-US" dirty="0"/>
                    </a:p>
                  </a:txBody>
                  <a:tcPr/>
                </a:tc>
                <a:extLst>
                  <a:ext uri="{0D108BD9-81ED-4DB2-BD59-A6C34878D82A}">
                    <a16:rowId xmlns:a16="http://schemas.microsoft.com/office/drawing/2014/main" val="10002"/>
                  </a:ext>
                </a:extLst>
              </a:tr>
              <a:tr h="370840">
                <a:tc>
                  <a:txBody>
                    <a:bodyPr/>
                    <a:lstStyle/>
                    <a:p>
                      <a:r>
                        <a:rPr lang="en-US" dirty="0"/>
                        <a:t>Poor short term and long term memory</a:t>
                      </a:r>
                    </a:p>
                  </a:txBody>
                  <a:tcPr/>
                </a:tc>
                <a:tc>
                  <a:txBody>
                    <a:bodyPr/>
                    <a:lstStyle/>
                    <a:p>
                      <a:r>
                        <a:rPr lang="en-US" dirty="0"/>
                        <a:t>Misuse of</a:t>
                      </a:r>
                      <a:r>
                        <a:rPr lang="en-US" baseline="0" dirty="0"/>
                        <a:t> words with similar phonetic structures</a:t>
                      </a:r>
                      <a:endParaRPr lang="en-US" dirty="0"/>
                    </a:p>
                  </a:txBody>
                  <a:tcPr/>
                </a:tc>
                <a:extLst>
                  <a:ext uri="{0D108BD9-81ED-4DB2-BD59-A6C34878D82A}">
                    <a16:rowId xmlns:a16="http://schemas.microsoft.com/office/drawing/2014/main" val="10003"/>
                  </a:ext>
                </a:extLst>
              </a:tr>
              <a:tr h="370840">
                <a:tc>
                  <a:txBody>
                    <a:bodyPr/>
                    <a:lstStyle/>
                    <a:p>
                      <a:r>
                        <a:rPr lang="en-US" dirty="0"/>
                        <a:t>Difficulty hearing in background noise</a:t>
                      </a:r>
                    </a:p>
                  </a:txBody>
                  <a:tcPr/>
                </a:tc>
                <a:tc>
                  <a:txBody>
                    <a:bodyPr/>
                    <a:lstStyle/>
                    <a:p>
                      <a:r>
                        <a:rPr lang="en-US" dirty="0"/>
                        <a:t>Frequent</a:t>
                      </a:r>
                      <a:r>
                        <a:rPr lang="en-US" baseline="0" dirty="0"/>
                        <a:t> circumlocutions</a:t>
                      </a:r>
                      <a:endParaRPr lang="en-US" dirty="0"/>
                    </a:p>
                  </a:txBody>
                  <a:tcPr/>
                </a:tc>
                <a:extLst>
                  <a:ext uri="{0D108BD9-81ED-4DB2-BD59-A6C34878D82A}">
                    <a16:rowId xmlns:a16="http://schemas.microsoft.com/office/drawing/2014/main" val="10004"/>
                  </a:ext>
                </a:extLst>
              </a:tr>
              <a:tr h="370840">
                <a:tc>
                  <a:txBody>
                    <a:bodyPr/>
                    <a:lstStyle/>
                    <a:p>
                      <a:r>
                        <a:rPr lang="en-US" dirty="0"/>
                        <a:t>Difficulty localizing sounds</a:t>
                      </a:r>
                    </a:p>
                  </a:txBody>
                  <a:tcPr/>
                </a:tc>
                <a:tc>
                  <a:txBody>
                    <a:bodyPr/>
                    <a:lstStyle/>
                    <a:p>
                      <a:r>
                        <a:rPr lang="en-US" dirty="0"/>
                        <a:t>Delayed</a:t>
                      </a:r>
                      <a:r>
                        <a:rPr lang="en-US" baseline="0" dirty="0"/>
                        <a:t> response time</a:t>
                      </a:r>
                      <a:endParaRPr lang="en-US" dirty="0"/>
                    </a:p>
                  </a:txBody>
                  <a:tcPr/>
                </a:tc>
                <a:extLst>
                  <a:ext uri="{0D108BD9-81ED-4DB2-BD59-A6C34878D82A}">
                    <a16:rowId xmlns:a16="http://schemas.microsoft.com/office/drawing/2014/main" val="10005"/>
                  </a:ext>
                </a:extLst>
              </a:tr>
              <a:tr h="370840">
                <a:tc>
                  <a:txBody>
                    <a:bodyPr/>
                    <a:lstStyle/>
                    <a:p>
                      <a:r>
                        <a:rPr lang="en-US" dirty="0"/>
                        <a:t>Academic</a:t>
                      </a:r>
                      <a:r>
                        <a:rPr lang="en-US" baseline="0" dirty="0"/>
                        <a:t> and/or speech-</a:t>
                      </a:r>
                      <a:r>
                        <a:rPr lang="en-US" baseline="0" dirty="0" err="1"/>
                        <a:t>lang</a:t>
                      </a:r>
                      <a:r>
                        <a:rPr lang="en-US" baseline="0" dirty="0"/>
                        <a:t> problems</a:t>
                      </a:r>
                      <a:endParaRPr lang="en-US" dirty="0"/>
                    </a:p>
                  </a:txBody>
                  <a:tcPr/>
                </a:tc>
                <a:tc>
                  <a:txBody>
                    <a:bodyPr/>
                    <a:lstStyle/>
                    <a:p>
                      <a:r>
                        <a:rPr lang="en-US" dirty="0"/>
                        <a:t>Says “I</a:t>
                      </a:r>
                      <a:r>
                        <a:rPr lang="en-US" baseline="0" dirty="0"/>
                        <a:t> don’t know” or “I forgot”</a:t>
                      </a:r>
                      <a:endParaRPr lang="en-US" dirty="0"/>
                    </a:p>
                  </a:txBody>
                  <a:tcPr/>
                </a:tc>
                <a:extLst>
                  <a:ext uri="{0D108BD9-81ED-4DB2-BD59-A6C34878D82A}">
                    <a16:rowId xmlns:a16="http://schemas.microsoft.com/office/drawing/2014/main" val="10006"/>
                  </a:ext>
                </a:extLst>
              </a:tr>
              <a:tr h="370840">
                <a:tc>
                  <a:txBody>
                    <a:bodyPr/>
                    <a:lstStyle/>
                    <a:p>
                      <a:r>
                        <a:rPr lang="en-US" dirty="0"/>
                        <a:t>Impulsive</a:t>
                      </a:r>
                      <a:r>
                        <a:rPr lang="en-US" baseline="0" dirty="0"/>
                        <a:t> or disruptive</a:t>
                      </a:r>
                      <a:endParaRPr lang="en-US" dirty="0"/>
                    </a:p>
                  </a:txBody>
                  <a:tcPr/>
                </a:tc>
                <a:tc>
                  <a:txBody>
                    <a:bodyPr/>
                    <a:lstStyle/>
                    <a:p>
                      <a:r>
                        <a:rPr lang="en-US" dirty="0"/>
                        <a:t>Repeats</a:t>
                      </a:r>
                      <a:r>
                        <a:rPr lang="en-US" baseline="0" dirty="0"/>
                        <a:t> or rehearses comments</a:t>
                      </a:r>
                      <a:endParaRPr lang="en-US" dirty="0"/>
                    </a:p>
                  </a:txBody>
                  <a:tcPr/>
                </a:tc>
                <a:extLst>
                  <a:ext uri="{0D108BD9-81ED-4DB2-BD59-A6C34878D82A}">
                    <a16:rowId xmlns:a16="http://schemas.microsoft.com/office/drawing/2014/main" val="10007"/>
                  </a:ext>
                </a:extLst>
              </a:tr>
              <a:tr h="370840">
                <a:tc>
                  <a:txBody>
                    <a:bodyPr/>
                    <a:lstStyle/>
                    <a:p>
                      <a:r>
                        <a:rPr lang="en-US" dirty="0"/>
                        <a:t>Requests repetition</a:t>
                      </a:r>
                    </a:p>
                  </a:txBody>
                  <a:tcPr/>
                </a:tc>
                <a:tc>
                  <a:txBody>
                    <a:bodyPr/>
                    <a:lstStyle/>
                    <a:p>
                      <a:r>
                        <a:rPr lang="en-US" dirty="0"/>
                        <a:t>Needs a lot of review to learn</a:t>
                      </a:r>
                      <a:r>
                        <a:rPr lang="en-US" baseline="0" dirty="0"/>
                        <a:t> new material</a:t>
                      </a:r>
                      <a:endParaRPr lang="en-US" dirty="0"/>
                    </a:p>
                  </a:txBody>
                  <a:tcPr/>
                </a:tc>
                <a:extLst>
                  <a:ext uri="{0D108BD9-81ED-4DB2-BD59-A6C34878D82A}">
                    <a16:rowId xmlns:a16="http://schemas.microsoft.com/office/drawing/2014/main" val="10008"/>
                  </a:ext>
                </a:extLst>
              </a:tr>
              <a:tr h="370840">
                <a:tc>
                  <a:txBody>
                    <a:bodyPr/>
                    <a:lstStyle/>
                    <a:p>
                      <a:r>
                        <a:rPr lang="en-US" dirty="0"/>
                        <a:t>History of ear infections</a:t>
                      </a:r>
                    </a:p>
                  </a:txBody>
                  <a:tcPr/>
                </a:tc>
                <a:tc>
                  <a:txBody>
                    <a:bodyPr/>
                    <a:lstStyle/>
                    <a:p>
                      <a:r>
                        <a:rPr lang="en-US" dirty="0"/>
                        <a:t>Age</a:t>
                      </a:r>
                      <a:r>
                        <a:rPr lang="en-US" baseline="0" dirty="0"/>
                        <a:t> appropriate IQ with continued academic deficits</a:t>
                      </a:r>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4533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95BD-826F-843B-F938-93D031DFA471}"/>
              </a:ext>
            </a:extLst>
          </p:cNvPr>
          <p:cNvSpPr>
            <a:spLocks noGrp="1"/>
          </p:cNvSpPr>
          <p:nvPr>
            <p:ph type="title"/>
          </p:nvPr>
        </p:nvSpPr>
        <p:spPr/>
        <p:txBody>
          <a:bodyPr/>
          <a:lstStyle/>
          <a:p>
            <a:r>
              <a:rPr lang="en-US" dirty="0"/>
              <a:t>Characteristics of language processing difficulties in preschoolers</a:t>
            </a:r>
          </a:p>
        </p:txBody>
      </p:sp>
      <p:sp>
        <p:nvSpPr>
          <p:cNvPr id="3" name="Content Placeholder 2">
            <a:extLst>
              <a:ext uri="{FF2B5EF4-FFF2-40B4-BE49-F238E27FC236}">
                <a16:creationId xmlns:a16="http://schemas.microsoft.com/office/drawing/2014/main" id="{C11591FD-27D0-C523-6C86-0A21B30AE650}"/>
              </a:ext>
            </a:extLst>
          </p:cNvPr>
          <p:cNvSpPr>
            <a:spLocks noGrp="1"/>
          </p:cNvSpPr>
          <p:nvPr>
            <p:ph idx="1"/>
          </p:nvPr>
        </p:nvSpPr>
        <p:spPr/>
        <p:txBody>
          <a:bodyPr>
            <a:normAutofit fontScale="92500" lnSpcReduction="10000"/>
          </a:bodyPr>
          <a:lstStyle/>
          <a:p>
            <a:r>
              <a:rPr lang="en-US" dirty="0"/>
              <a:t>Preschool aged children exhibit scores within the normal range on testing; however, you may notice some areas of difficulty that will warrant further monitoring over the next 1-2 years.</a:t>
            </a:r>
          </a:p>
          <a:p>
            <a:r>
              <a:rPr lang="en-US" dirty="0"/>
              <a:t>Areas to monitor or that may indicate early signs of language processing difficulties include:</a:t>
            </a:r>
          </a:p>
          <a:p>
            <a:pPr lvl="1"/>
            <a:r>
              <a:rPr lang="en-US" dirty="0"/>
              <a:t>Trouble sequencing</a:t>
            </a:r>
          </a:p>
          <a:p>
            <a:pPr lvl="1"/>
            <a:r>
              <a:rPr lang="en-US" dirty="0"/>
              <a:t>Slow acquisition of vocabulary and concepts</a:t>
            </a:r>
          </a:p>
          <a:p>
            <a:pPr lvl="1"/>
            <a:r>
              <a:rPr lang="en-US" dirty="0"/>
              <a:t>Deficits in short term memory</a:t>
            </a:r>
          </a:p>
          <a:p>
            <a:pPr lvl="1"/>
            <a:r>
              <a:rPr lang="en-US" dirty="0"/>
              <a:t>Difficulty understanding and answering </a:t>
            </a:r>
            <a:r>
              <a:rPr lang="en-US" dirty="0" err="1"/>
              <a:t>wh</a:t>
            </a:r>
            <a:r>
              <a:rPr lang="en-US" dirty="0"/>
              <a:t>-questions</a:t>
            </a:r>
          </a:p>
          <a:p>
            <a:pPr lvl="1"/>
            <a:r>
              <a:rPr lang="en-US" dirty="0"/>
              <a:t>Delayed articulation and phonological development</a:t>
            </a:r>
          </a:p>
          <a:p>
            <a:pPr lvl="1"/>
            <a:r>
              <a:rPr lang="en-US" dirty="0"/>
              <a:t>Difficulties with word retrieval</a:t>
            </a:r>
          </a:p>
          <a:p>
            <a:pPr lvl="1"/>
            <a:r>
              <a:rPr lang="en-US" dirty="0"/>
              <a:t>Persistent grammatical errors</a:t>
            </a:r>
          </a:p>
        </p:txBody>
      </p:sp>
    </p:spTree>
    <p:extLst>
      <p:ext uri="{BB962C8B-B14F-4D97-AF65-F5344CB8AC3E}">
        <p14:creationId xmlns:p14="http://schemas.microsoft.com/office/powerpoint/2010/main" val="1399602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77334" y="1396314"/>
            <a:ext cx="8596668" cy="4868009"/>
          </a:xfrm>
        </p:spPr>
        <p:txBody>
          <a:bodyPr>
            <a:normAutofit/>
          </a:bodyPr>
          <a:lstStyle/>
          <a:p>
            <a:r>
              <a:rPr lang="en-US" sz="2800" dirty="0"/>
              <a:t>If you give a child the following sentence, “Form teams of three for the game”, the auditory system begins to interpret the sounds.  If the auditory system is intact, the child will hear the sentence as it is and begin to attach meaning (language processing).  If there is a breakdown in the auditory component, the child may hear, “For/Four teams of three for the game.”  Here, the child is going to begin to attach meaning to the wrong word and will be using incorrect contextual information to infer meaning.</a:t>
            </a:r>
          </a:p>
          <a:p>
            <a:endParaRPr lang="en-US" dirty="0"/>
          </a:p>
        </p:txBody>
      </p:sp>
    </p:spTree>
    <p:extLst>
      <p:ext uri="{BB962C8B-B14F-4D97-AF65-F5344CB8AC3E}">
        <p14:creationId xmlns:p14="http://schemas.microsoft.com/office/powerpoint/2010/main" val="2114731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of Language Processing Impairments – Standardized Assessment</a:t>
            </a:r>
          </a:p>
        </p:txBody>
      </p:sp>
      <p:sp>
        <p:nvSpPr>
          <p:cNvPr id="3" name="Content Placeholder 2"/>
          <p:cNvSpPr>
            <a:spLocks noGrp="1"/>
          </p:cNvSpPr>
          <p:nvPr>
            <p:ph idx="1"/>
          </p:nvPr>
        </p:nvSpPr>
        <p:spPr>
          <a:xfrm>
            <a:off x="677334" y="1930400"/>
            <a:ext cx="8596668" cy="4716060"/>
          </a:xfrm>
        </p:spPr>
        <p:txBody>
          <a:bodyPr>
            <a:normAutofit fontScale="92500"/>
          </a:bodyPr>
          <a:lstStyle/>
          <a:p>
            <a:pPr lvl="1"/>
            <a:r>
              <a:rPr lang="en-US" dirty="0"/>
              <a:t>Clinical Evaluation of Language Fundamentals-Preschool-3 (CELF-P:3) – Ages 3:0-6:11 </a:t>
            </a:r>
          </a:p>
          <a:p>
            <a:pPr lvl="2"/>
            <a:r>
              <a:rPr lang="en-US" sz="1600" dirty="0"/>
              <a:t>Areas that can be assessed: Word retrieval and language organization (Expressive Vocabulary, Word Classes); Commands and Sentences with multiple descriptors or embedded concepts (Sentence Comprehension, Basic Concepts &amp; Following Directions); Language Memory (Recalling Sentences)</a:t>
            </a:r>
          </a:p>
          <a:p>
            <a:pPr lvl="1"/>
            <a:r>
              <a:rPr lang="en-US" dirty="0"/>
              <a:t>Clinical Evaluation of Language Fundamentals-5 (CELF-5) – Ages 5:0-21:11</a:t>
            </a:r>
          </a:p>
          <a:p>
            <a:pPr lvl="2"/>
            <a:r>
              <a:rPr lang="en-US" sz="1600" dirty="0"/>
              <a:t>Areas that can be assessed: Word retrieval and language organization (Word Classes, Sentence Assembly); Language Memory (Recalling Sentences); Commands/Sentences with multiple descriptors or embedded concepts (Sentence Comprehension; Following Directions); Auditory Comprehension (Understanding Spoken Paragraphs)</a:t>
            </a:r>
          </a:p>
          <a:p>
            <a:pPr lvl="2"/>
            <a:r>
              <a:rPr lang="en-US" sz="1600" dirty="0"/>
              <a:t>Disclaimer: I find the sentence repetition task on the TAPS-4 to be more functional in nature than Recalling Sentences on the CELF-P:3 or CELF-5.</a:t>
            </a:r>
          </a:p>
          <a:p>
            <a:pPr lvl="1"/>
            <a:r>
              <a:rPr lang="en-US" dirty="0"/>
              <a:t>Test of Auditory Processing Skills-4 (TAPS-4) – 4:0-18:11</a:t>
            </a:r>
          </a:p>
          <a:p>
            <a:pPr lvl="2"/>
            <a:r>
              <a:rPr lang="en-US" sz="1600" dirty="0"/>
              <a:t>Areas that can be assessed: Phonological Processing (Discrimination, Segmentation, Blending); Language Memory (Numbers Forward, Word Memory, Sentence Memory); Language Cohesion</a:t>
            </a:r>
          </a:p>
          <a:p>
            <a:pPr lvl="1"/>
            <a:endParaRPr lang="en-US" dirty="0"/>
          </a:p>
        </p:txBody>
      </p:sp>
    </p:spTree>
    <p:extLst>
      <p:ext uri="{BB962C8B-B14F-4D97-AF65-F5344CB8AC3E}">
        <p14:creationId xmlns:p14="http://schemas.microsoft.com/office/powerpoint/2010/main" val="16916423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2167</TotalTime>
  <Words>4041</Words>
  <Application>Microsoft Office PowerPoint</Application>
  <PresentationFormat>Widescreen</PresentationFormat>
  <Paragraphs>314</Paragraphs>
  <Slides>39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Trebuchet MS</vt:lpstr>
      <vt:lpstr>Wingdings 3</vt:lpstr>
      <vt:lpstr>Facet</vt:lpstr>
      <vt:lpstr>Practical Strategies for Improving Language Processing Skills: From Disorder to Order</vt:lpstr>
      <vt:lpstr>Disclosures</vt:lpstr>
      <vt:lpstr>Learner Objectives</vt:lpstr>
      <vt:lpstr>What is Language Processing?</vt:lpstr>
      <vt:lpstr>Quick Stats</vt:lpstr>
      <vt:lpstr>Brief Discussion of Auditory Processing vs. Language Processing Difficulties</vt:lpstr>
      <vt:lpstr>Characteristics of language processing difficulties in preschoolers</vt:lpstr>
      <vt:lpstr>Example:</vt:lpstr>
      <vt:lpstr>Evaluation of Language Processing Impairments – Standardized Assessment</vt:lpstr>
      <vt:lpstr>Evaluation, continued…</vt:lpstr>
      <vt:lpstr>Informal Assessment</vt:lpstr>
      <vt:lpstr>PowerPoint Presentation</vt:lpstr>
      <vt:lpstr>Case Study Example 1</vt:lpstr>
      <vt:lpstr>Case Study 2</vt:lpstr>
      <vt:lpstr>How do I address language processing difficulties in therapy?</vt:lpstr>
      <vt:lpstr>Question Comprehension</vt:lpstr>
      <vt:lpstr>Therapy Goal  Question Comprehension </vt:lpstr>
      <vt:lpstr>Therapy Language Memory</vt:lpstr>
      <vt:lpstr>Therapy Goal  Language Memory</vt:lpstr>
      <vt:lpstr>Video Demonstration</vt:lpstr>
      <vt:lpstr>Therapy Language Organization - Word Retrieval</vt:lpstr>
      <vt:lpstr>Therapy Goal Language Organization - Word Retrieval</vt:lpstr>
      <vt:lpstr>Therapy Goal Language Organization - Word Retrieval (continued) </vt:lpstr>
      <vt:lpstr>Video Demonstration</vt:lpstr>
      <vt:lpstr>Compensatory Cueing for Word Retrieval </vt:lpstr>
      <vt:lpstr>Compensatory Cueing for Word Retrieval </vt:lpstr>
      <vt:lpstr>Therapy Increasing Specific Language</vt:lpstr>
      <vt:lpstr>Therapy Goals Increasing Specific Language</vt:lpstr>
      <vt:lpstr>Therapy Goal Reading Comprehension</vt:lpstr>
      <vt:lpstr>Therapy  Reading Comprehension</vt:lpstr>
      <vt:lpstr>Therapy Reading Comprehension continued…</vt:lpstr>
      <vt:lpstr>Therapy Reading Comprehension continued…</vt:lpstr>
      <vt:lpstr>Case Study – What Would You Do?</vt:lpstr>
      <vt:lpstr>Possible Goals…</vt:lpstr>
      <vt:lpstr>Compensatory Strategies for the Classroom</vt:lpstr>
      <vt:lpstr>In Conclusion…</vt:lpstr>
      <vt:lpstr>References</vt:lpstr>
      <vt:lpstr>References</vt:lpstr>
      <vt:lpstr>Questions</vt:lpstr>
    </vt:vector>
  </TitlesOfParts>
  <Company>Childrens of Alabama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Processing Impairments: Evaluation and Treatment in the Preschool and School Age Populations</dc:title>
  <dc:creator>Ashley Hood</dc:creator>
  <cp:lastModifiedBy>Ashley Hood</cp:lastModifiedBy>
  <cp:revision>74</cp:revision>
  <cp:lastPrinted>2024-01-02T21:54:51Z</cp:lastPrinted>
  <dcterms:created xsi:type="dcterms:W3CDTF">2017-10-09T20:29:19Z</dcterms:created>
  <dcterms:modified xsi:type="dcterms:W3CDTF">2024-01-05T14:04:32Z</dcterms:modified>
</cp:coreProperties>
</file>